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66" r:id="rId3"/>
    <p:sldId id="256" r:id="rId4"/>
    <p:sldId id="257" r:id="rId6"/>
    <p:sldId id="258" r:id="rId7"/>
    <p:sldId id="259" r:id="rId8"/>
    <p:sldId id="260" r:id="rId9"/>
    <p:sldId id="261" r:id="rId10"/>
    <p:sldId id="262" r:id="rId11"/>
    <p:sldId id="281" r:id="rId12"/>
    <p:sldId id="282" r:id="rId13"/>
    <p:sldId id="263" r:id="rId14"/>
    <p:sldId id="277" r:id="rId15"/>
    <p:sldId id="264" r:id="rId16"/>
    <p:sldId id="265"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6B4C46F-BD9A-41F3-97F7-43762AF5A831}"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1D4BC3E3-04F9-4150-8763-6EFB0E87D8F2}">
      <dgm:prSet custT="1"/>
      <dgm:spPr/>
      <dgm:t>
        <a:bodyPr/>
        <a:lstStyle/>
        <a:p>
          <a:r>
            <a:rPr lang="en-US" sz="2400" b="0"/>
            <a:t>Individual consent is required before any data can be collected or processed. </a:t>
          </a:r>
          <a:endParaRPr lang="en-US" sz="2400"/>
        </a:p>
      </dgm:t>
    </dgm:pt>
    <dgm:pt modelId="{5098ECEF-AEE5-45D8-9FB3-F73D67D131FB}" cxnId="{134066C7-036E-4873-847A-4D0251AE30B2}" type="parTrans">
      <dgm:prSet/>
      <dgm:spPr/>
      <dgm:t>
        <a:bodyPr/>
        <a:lstStyle/>
        <a:p>
          <a:endParaRPr lang="en-US" sz="2400"/>
        </a:p>
      </dgm:t>
    </dgm:pt>
    <dgm:pt modelId="{AD23FCC7-46E3-4FD4-AA0E-EECDB14D78F0}" cxnId="{134066C7-036E-4873-847A-4D0251AE30B2}" type="sibTrans">
      <dgm:prSet/>
      <dgm:spPr/>
      <dgm:t>
        <a:bodyPr/>
        <a:lstStyle/>
        <a:p>
          <a:endParaRPr lang="en-US" sz="2400"/>
        </a:p>
      </dgm:t>
    </dgm:pt>
    <dgm:pt modelId="{D733BDB2-7B7C-4B99-9476-287313B9F8A9}">
      <dgm:prSet custT="1"/>
      <dgm:spPr/>
      <dgm:t>
        <a:bodyPr/>
        <a:lstStyle/>
        <a:p>
          <a:r>
            <a:rPr lang="en-US" sz="2400" b="0" dirty="0"/>
            <a:t>Individuals will be notified promptly if their data is breached or interfered with.</a:t>
          </a:r>
          <a:endParaRPr lang="en-US" sz="2400" dirty="0"/>
        </a:p>
      </dgm:t>
    </dgm:pt>
    <dgm:pt modelId="{0E6FED4B-70A4-4A9E-9680-7CAAF35AF8ED}" cxnId="{9C027E7A-0B51-461D-92E3-FC1A11D0FA57}" type="parTrans">
      <dgm:prSet/>
      <dgm:spPr/>
      <dgm:t>
        <a:bodyPr/>
        <a:lstStyle/>
        <a:p>
          <a:endParaRPr lang="en-US" sz="2400"/>
        </a:p>
      </dgm:t>
    </dgm:pt>
    <dgm:pt modelId="{3B07BECF-7099-4D97-9F42-B8266F4D853E}" cxnId="{9C027E7A-0B51-461D-92E3-FC1A11D0FA57}" type="sibTrans">
      <dgm:prSet/>
      <dgm:spPr/>
      <dgm:t>
        <a:bodyPr/>
        <a:lstStyle/>
        <a:p>
          <a:endParaRPr lang="en-US" sz="2400"/>
        </a:p>
      </dgm:t>
    </dgm:pt>
    <dgm:pt modelId="{0045AEA2-9858-4117-A98F-5D8157DC0E8D}">
      <dgm:prSet custT="1"/>
      <dgm:spPr/>
      <dgm:t>
        <a:bodyPr/>
        <a:lstStyle/>
        <a:p>
          <a:r>
            <a:rPr lang="en-US" sz="2400" b="0"/>
            <a:t>All data will be made and remain anonymous.</a:t>
          </a:r>
          <a:endParaRPr lang="en-US" sz="2400"/>
        </a:p>
      </dgm:t>
    </dgm:pt>
    <dgm:pt modelId="{4AE3D822-19C4-457D-885A-0CAF8DD88010}" cxnId="{4E6350F3-78A9-4FA2-8E50-C073C68AED36}" type="parTrans">
      <dgm:prSet/>
      <dgm:spPr/>
      <dgm:t>
        <a:bodyPr/>
        <a:lstStyle/>
        <a:p>
          <a:endParaRPr lang="en-US" sz="2400"/>
        </a:p>
      </dgm:t>
    </dgm:pt>
    <dgm:pt modelId="{AB07CECB-9C3B-48AE-842B-61E15712F8B9}" cxnId="{4E6350F3-78A9-4FA2-8E50-C073C68AED36}" type="sibTrans">
      <dgm:prSet/>
      <dgm:spPr/>
      <dgm:t>
        <a:bodyPr/>
        <a:lstStyle/>
        <a:p>
          <a:endParaRPr lang="en-US" sz="2400"/>
        </a:p>
      </dgm:t>
    </dgm:pt>
    <dgm:pt modelId="{A792CDBF-AB55-4400-82D4-9B41DFBFDC80}">
      <dgm:prSet custT="1"/>
      <dgm:spPr/>
      <dgm:t>
        <a:bodyPr/>
        <a:lstStyle/>
        <a:p>
          <a:r>
            <a:rPr lang="en-US" sz="2400" b="0"/>
            <a:t>International data transfers will be managed more securely.</a:t>
          </a:r>
          <a:endParaRPr lang="en-US" sz="2400"/>
        </a:p>
      </dgm:t>
    </dgm:pt>
    <dgm:pt modelId="{CDD6754E-FF97-49B2-BAC8-DEF4B307327C}" cxnId="{BD52A389-A53C-44D4-87F0-EBACF99072CE}" type="parTrans">
      <dgm:prSet/>
      <dgm:spPr/>
      <dgm:t>
        <a:bodyPr/>
        <a:lstStyle/>
        <a:p>
          <a:endParaRPr lang="en-US" sz="2400"/>
        </a:p>
      </dgm:t>
    </dgm:pt>
    <dgm:pt modelId="{58CFC522-26D8-433B-9207-F729D2E96862}" cxnId="{BD52A389-A53C-44D4-87F0-EBACF99072CE}" type="sibTrans">
      <dgm:prSet/>
      <dgm:spPr/>
      <dgm:t>
        <a:bodyPr/>
        <a:lstStyle/>
        <a:p>
          <a:endParaRPr lang="en-US" sz="2400"/>
        </a:p>
      </dgm:t>
    </dgm:pt>
    <dgm:pt modelId="{B7F90785-A7C9-4EC5-9E9E-B62430FF65E7}">
      <dgm:prSet phldr="0" custT="1"/>
      <dgm:spPr/>
      <dgm:t>
        <a:bodyPr vert="horz" wrap="square"/>
        <a:p>
          <a:pPr algn="l">
            <a:lnSpc>
              <a:spcPct val="100000"/>
            </a:lnSpc>
            <a:spcBef>
              <a:spcPct val="0"/>
            </a:spcBef>
            <a:spcAft>
              <a:spcPct val="35000"/>
            </a:spcAft>
          </a:pPr>
          <a:r>
            <a:rPr lang="en-US" sz="2400" b="0" dirty="0"/>
            <a:t>Companies are required to appoint a data protection officer (DPO) to protect client data.</a:t>
          </a:r>
          <a:r>
            <a:rPr lang="en-US" sz="2400" dirty="0"/>
            <a:t/>
          </a:r>
          <a:endParaRPr lang="en-US" sz="2400" dirty="0"/>
        </a:p>
      </dgm:t>
    </dgm:pt>
    <dgm:pt modelId="{548E6779-4AD2-428A-B768-1E3C4B10844E}" cxnId="{D2665C36-4238-4AF0-BA02-1CCFE22E2519}" type="parTrans">
      <dgm:prSet/>
      <dgm:spPr/>
      <dgm:t>
        <a:bodyPr/>
        <a:lstStyle/>
        <a:p>
          <a:endParaRPr lang="en-US" sz="2400"/>
        </a:p>
      </dgm:t>
    </dgm:pt>
    <dgm:pt modelId="{FF1616F1-A49E-4EC4-A67D-4898C728DACC}" cxnId="{D2665C36-4238-4AF0-BA02-1CCFE22E2519}" type="sibTrans">
      <dgm:prSet/>
      <dgm:spPr/>
      <dgm:t>
        <a:bodyPr/>
        <a:lstStyle/>
        <a:p>
          <a:endParaRPr lang="en-US" sz="2400"/>
        </a:p>
      </dgm:t>
    </dgm:pt>
    <dgm:pt modelId="{A756DD9F-3E58-4D9B-8FC7-530B288F76F7}">
      <dgm:prSet custT="1"/>
      <dgm:spPr/>
      <dgm:t>
        <a:bodyPr/>
        <a:lstStyle/>
        <a:p>
          <a:r>
            <a:rPr lang="en-US" sz="2400" b="0"/>
            <a:t>Any company that provides a service or product to residents of the EU is required to comply with the GDPR.</a:t>
          </a:r>
          <a:endParaRPr lang="en-US" sz="2400"/>
        </a:p>
      </dgm:t>
    </dgm:pt>
    <dgm:pt modelId="{0185BEA5-D22A-4DA0-B2B5-DBFA71B0D85E}" cxnId="{45CCE4D0-9C43-466D-BB32-1DC09577FA6D}" type="parTrans">
      <dgm:prSet/>
      <dgm:spPr/>
      <dgm:t>
        <a:bodyPr/>
        <a:lstStyle/>
        <a:p>
          <a:endParaRPr lang="en-US" sz="2400"/>
        </a:p>
      </dgm:t>
    </dgm:pt>
    <dgm:pt modelId="{20A94CED-31B5-44E9-982A-81BC9B9F08CC}" cxnId="{45CCE4D0-9C43-466D-BB32-1DC09577FA6D}" type="sibTrans">
      <dgm:prSet/>
      <dgm:spPr/>
      <dgm:t>
        <a:bodyPr/>
        <a:lstStyle/>
        <a:p>
          <a:endParaRPr lang="en-US" sz="2400"/>
        </a:p>
      </dgm:t>
    </dgm:pt>
    <dgm:pt modelId="{48D22D1D-CFA9-4629-AB6D-DE9DE3177B2E}">
      <dgm:prSet custT="1"/>
      <dgm:spPr/>
      <dgm:t>
        <a:bodyPr/>
        <a:lstStyle/>
        <a:p>
          <a:r>
            <a:rPr lang="en-US" sz="2400" b="0"/>
            <a:t>Companies that do not comply with the GDPR regulations will be subject to hefty fines.</a:t>
          </a:r>
          <a:endParaRPr lang="en-US" sz="2400"/>
        </a:p>
      </dgm:t>
    </dgm:pt>
    <dgm:pt modelId="{BE6E1F24-AD90-4552-9F71-9C6EF4B0A9CA}" cxnId="{0C805259-4D1F-4139-89EE-C5240E588AF2}" type="parTrans">
      <dgm:prSet/>
      <dgm:spPr/>
      <dgm:t>
        <a:bodyPr/>
        <a:lstStyle/>
        <a:p>
          <a:endParaRPr lang="en-US" sz="2400"/>
        </a:p>
      </dgm:t>
    </dgm:pt>
    <dgm:pt modelId="{FB142D29-7F45-4757-9DB6-994E02A91859}" cxnId="{0C805259-4D1F-4139-89EE-C5240E588AF2}" type="sibTrans">
      <dgm:prSet/>
      <dgm:spPr/>
      <dgm:t>
        <a:bodyPr/>
        <a:lstStyle/>
        <a:p>
          <a:endParaRPr lang="en-US" sz="2400"/>
        </a:p>
      </dgm:t>
    </dgm:pt>
    <dgm:pt modelId="{D9AD2801-7E4F-D945-90B7-C39BB81782AE}" type="pres">
      <dgm:prSet presAssocID="{56B4C46F-BD9A-41F3-97F7-43762AF5A831}" presName="linear" presStyleCnt="0">
        <dgm:presLayoutVars>
          <dgm:animLvl val="lvl"/>
          <dgm:resizeHandles val="exact"/>
        </dgm:presLayoutVars>
      </dgm:prSet>
      <dgm:spPr/>
    </dgm:pt>
    <dgm:pt modelId="{C41E9C6B-DD25-6844-8ADC-239E0CCA4D08}" type="pres">
      <dgm:prSet presAssocID="{1D4BC3E3-04F9-4150-8763-6EFB0E87D8F2}" presName="parentText" presStyleLbl="node1" presStyleIdx="0" presStyleCnt="7">
        <dgm:presLayoutVars>
          <dgm:chMax val="0"/>
          <dgm:bulletEnabled val="1"/>
        </dgm:presLayoutVars>
      </dgm:prSet>
      <dgm:spPr/>
    </dgm:pt>
    <dgm:pt modelId="{8FC45CA3-B42D-1E46-8BF3-E3486EB04845}" type="pres">
      <dgm:prSet presAssocID="{AD23FCC7-46E3-4FD4-AA0E-EECDB14D78F0}" presName="spacer" presStyleCnt="0"/>
      <dgm:spPr/>
    </dgm:pt>
    <dgm:pt modelId="{BACE9021-AF49-EF49-91B0-D1CF5CF8D0E1}" type="pres">
      <dgm:prSet presAssocID="{D733BDB2-7B7C-4B99-9476-287313B9F8A9}" presName="parentText" presStyleLbl="node1" presStyleIdx="1" presStyleCnt="7">
        <dgm:presLayoutVars>
          <dgm:chMax val="0"/>
          <dgm:bulletEnabled val="1"/>
        </dgm:presLayoutVars>
      </dgm:prSet>
      <dgm:spPr/>
    </dgm:pt>
    <dgm:pt modelId="{D0C574CA-9BB6-AF4B-A273-BF0312C36AE9}" type="pres">
      <dgm:prSet presAssocID="{3B07BECF-7099-4D97-9F42-B8266F4D853E}" presName="spacer" presStyleCnt="0"/>
      <dgm:spPr/>
    </dgm:pt>
    <dgm:pt modelId="{EBFFA508-0A9C-F943-8F28-EC2286157116}" type="pres">
      <dgm:prSet presAssocID="{0045AEA2-9858-4117-A98F-5D8157DC0E8D}" presName="parentText" presStyleLbl="node1" presStyleIdx="2" presStyleCnt="7">
        <dgm:presLayoutVars>
          <dgm:chMax val="0"/>
          <dgm:bulletEnabled val="1"/>
        </dgm:presLayoutVars>
      </dgm:prSet>
      <dgm:spPr/>
    </dgm:pt>
    <dgm:pt modelId="{8ED0249E-BC1C-734F-9CE7-9E1778C57A75}" type="pres">
      <dgm:prSet presAssocID="{AB07CECB-9C3B-48AE-842B-61E15712F8B9}" presName="spacer" presStyleCnt="0"/>
      <dgm:spPr/>
    </dgm:pt>
    <dgm:pt modelId="{4DB5DDDC-E72A-BD4F-A2AA-9EAAB9D8D6FC}" type="pres">
      <dgm:prSet presAssocID="{A792CDBF-AB55-4400-82D4-9B41DFBFDC80}" presName="parentText" presStyleLbl="node1" presStyleIdx="3" presStyleCnt="7">
        <dgm:presLayoutVars>
          <dgm:chMax val="0"/>
          <dgm:bulletEnabled val="1"/>
        </dgm:presLayoutVars>
      </dgm:prSet>
      <dgm:spPr/>
    </dgm:pt>
    <dgm:pt modelId="{A16F9FB5-D851-9949-86BB-0EAA4799262F}" type="pres">
      <dgm:prSet presAssocID="{58CFC522-26D8-433B-9207-F729D2E96862}" presName="spacer" presStyleCnt="0"/>
      <dgm:spPr/>
    </dgm:pt>
    <dgm:pt modelId="{A875C0B7-6385-2D4E-B1BE-B3E9002E0B7C}" type="pres">
      <dgm:prSet presAssocID="{B7F90785-A7C9-4EC5-9E9E-B62430FF65E7}" presName="parentText" presStyleLbl="node1" presStyleIdx="4" presStyleCnt="7">
        <dgm:presLayoutVars>
          <dgm:chMax val="0"/>
          <dgm:bulletEnabled val="1"/>
        </dgm:presLayoutVars>
      </dgm:prSet>
      <dgm:spPr/>
    </dgm:pt>
    <dgm:pt modelId="{8AFA5C73-7319-CF44-B02C-13C827E47F36}" type="pres">
      <dgm:prSet presAssocID="{FF1616F1-A49E-4EC4-A67D-4898C728DACC}" presName="spacer" presStyleCnt="0"/>
      <dgm:spPr/>
    </dgm:pt>
    <dgm:pt modelId="{0AC8DD9A-9FFB-B64D-93B5-1DEBF2D7D49F}" type="pres">
      <dgm:prSet presAssocID="{A756DD9F-3E58-4D9B-8FC7-530B288F76F7}" presName="parentText" presStyleLbl="node1" presStyleIdx="5" presStyleCnt="7">
        <dgm:presLayoutVars>
          <dgm:chMax val="0"/>
          <dgm:bulletEnabled val="1"/>
        </dgm:presLayoutVars>
      </dgm:prSet>
      <dgm:spPr/>
    </dgm:pt>
    <dgm:pt modelId="{3E0EB3D3-3DFB-9F49-8B95-00D3843CD1F8}" type="pres">
      <dgm:prSet presAssocID="{20A94CED-31B5-44E9-982A-81BC9B9F08CC}" presName="spacer" presStyleCnt="0"/>
      <dgm:spPr/>
    </dgm:pt>
    <dgm:pt modelId="{54BFC3B7-2E19-BB42-9097-28C965666E03}" type="pres">
      <dgm:prSet presAssocID="{48D22D1D-CFA9-4629-AB6D-DE9DE3177B2E}" presName="parentText" presStyleLbl="node1" presStyleIdx="6" presStyleCnt="7">
        <dgm:presLayoutVars>
          <dgm:chMax val="0"/>
          <dgm:bulletEnabled val="1"/>
        </dgm:presLayoutVars>
      </dgm:prSet>
      <dgm:spPr/>
    </dgm:pt>
  </dgm:ptLst>
  <dgm:cxnLst>
    <dgm:cxn modelId="{134066C7-036E-4873-847A-4D0251AE30B2}" srcId="{56B4C46F-BD9A-41F3-97F7-43762AF5A831}" destId="{1D4BC3E3-04F9-4150-8763-6EFB0E87D8F2}" srcOrd="0" destOrd="0" parTransId="{5098ECEF-AEE5-45D8-9FB3-F73D67D131FB}" sibTransId="{AD23FCC7-46E3-4FD4-AA0E-EECDB14D78F0}"/>
    <dgm:cxn modelId="{9C027E7A-0B51-461D-92E3-FC1A11D0FA57}" srcId="{56B4C46F-BD9A-41F3-97F7-43762AF5A831}" destId="{D733BDB2-7B7C-4B99-9476-287313B9F8A9}" srcOrd="1" destOrd="0" parTransId="{0E6FED4B-70A4-4A9E-9680-7CAAF35AF8ED}" sibTransId="{3B07BECF-7099-4D97-9F42-B8266F4D853E}"/>
    <dgm:cxn modelId="{4E6350F3-78A9-4FA2-8E50-C073C68AED36}" srcId="{56B4C46F-BD9A-41F3-97F7-43762AF5A831}" destId="{0045AEA2-9858-4117-A98F-5D8157DC0E8D}" srcOrd="2" destOrd="0" parTransId="{4AE3D822-19C4-457D-885A-0CAF8DD88010}" sibTransId="{AB07CECB-9C3B-48AE-842B-61E15712F8B9}"/>
    <dgm:cxn modelId="{BD52A389-A53C-44D4-87F0-EBACF99072CE}" srcId="{56B4C46F-BD9A-41F3-97F7-43762AF5A831}" destId="{A792CDBF-AB55-4400-82D4-9B41DFBFDC80}" srcOrd="3" destOrd="0" parTransId="{CDD6754E-FF97-49B2-BAC8-DEF4B307327C}" sibTransId="{58CFC522-26D8-433B-9207-F729D2E96862}"/>
    <dgm:cxn modelId="{D2665C36-4238-4AF0-BA02-1CCFE22E2519}" srcId="{56B4C46F-BD9A-41F3-97F7-43762AF5A831}" destId="{B7F90785-A7C9-4EC5-9E9E-B62430FF65E7}" srcOrd="4" destOrd="0" parTransId="{548E6779-4AD2-428A-B768-1E3C4B10844E}" sibTransId="{FF1616F1-A49E-4EC4-A67D-4898C728DACC}"/>
    <dgm:cxn modelId="{45CCE4D0-9C43-466D-BB32-1DC09577FA6D}" srcId="{56B4C46F-BD9A-41F3-97F7-43762AF5A831}" destId="{A756DD9F-3E58-4D9B-8FC7-530B288F76F7}" srcOrd="5" destOrd="0" parTransId="{0185BEA5-D22A-4DA0-B2B5-DBFA71B0D85E}" sibTransId="{20A94CED-31B5-44E9-982A-81BC9B9F08CC}"/>
    <dgm:cxn modelId="{0C805259-4D1F-4139-89EE-C5240E588AF2}" srcId="{56B4C46F-BD9A-41F3-97F7-43762AF5A831}" destId="{48D22D1D-CFA9-4629-AB6D-DE9DE3177B2E}" srcOrd="6" destOrd="0" parTransId="{BE6E1F24-AD90-4552-9F71-9C6EF4B0A9CA}" sibTransId="{FB142D29-7F45-4757-9DB6-994E02A91859}"/>
    <dgm:cxn modelId="{8670F511-C0EE-4575-9730-0F4AF1B705F8}" type="presOf" srcId="{56B4C46F-BD9A-41F3-97F7-43762AF5A831}" destId="{D9AD2801-7E4F-D945-90B7-C39BB81782AE}" srcOrd="0" destOrd="0" presId="urn:microsoft.com/office/officeart/2005/8/layout/vList2"/>
    <dgm:cxn modelId="{B5B35EA1-1FFD-4CC5-AC33-AD73AC8158A3}" type="presParOf" srcId="{D9AD2801-7E4F-D945-90B7-C39BB81782AE}" destId="{C41E9C6B-DD25-6844-8ADC-239E0CCA4D08}" srcOrd="0" destOrd="0" presId="urn:microsoft.com/office/officeart/2005/8/layout/vList2"/>
    <dgm:cxn modelId="{DC7F6BEB-6DD6-46EB-94C4-6A99B2130E8A}" type="presOf" srcId="{1D4BC3E3-04F9-4150-8763-6EFB0E87D8F2}" destId="{C41E9C6B-DD25-6844-8ADC-239E0CCA4D08}" srcOrd="0" destOrd="0" presId="urn:microsoft.com/office/officeart/2005/8/layout/vList2"/>
    <dgm:cxn modelId="{EAF41D9F-3988-4FEB-BE07-501E5FAA7DFC}" type="presParOf" srcId="{D9AD2801-7E4F-D945-90B7-C39BB81782AE}" destId="{8FC45CA3-B42D-1E46-8BF3-E3486EB04845}" srcOrd="1" destOrd="0" presId="urn:microsoft.com/office/officeart/2005/8/layout/vList2"/>
    <dgm:cxn modelId="{7E0C50A5-F8B4-4C6C-84C0-2E4796FDCACB}" type="presParOf" srcId="{D9AD2801-7E4F-D945-90B7-C39BB81782AE}" destId="{BACE9021-AF49-EF49-91B0-D1CF5CF8D0E1}" srcOrd="2" destOrd="0" presId="urn:microsoft.com/office/officeart/2005/8/layout/vList2"/>
    <dgm:cxn modelId="{864E1506-C5F3-4E46-B9E1-DFD428B1366A}" type="presOf" srcId="{D733BDB2-7B7C-4B99-9476-287313B9F8A9}" destId="{BACE9021-AF49-EF49-91B0-D1CF5CF8D0E1}" srcOrd="0" destOrd="0" presId="urn:microsoft.com/office/officeart/2005/8/layout/vList2"/>
    <dgm:cxn modelId="{C592A83A-98F3-40E1-BAD2-4E157F4A5683}" type="presParOf" srcId="{D9AD2801-7E4F-D945-90B7-C39BB81782AE}" destId="{D0C574CA-9BB6-AF4B-A273-BF0312C36AE9}" srcOrd="3" destOrd="0" presId="urn:microsoft.com/office/officeart/2005/8/layout/vList2"/>
    <dgm:cxn modelId="{BC221A16-35B2-46B8-B4B9-8966AFB561DA}" type="presParOf" srcId="{D9AD2801-7E4F-D945-90B7-C39BB81782AE}" destId="{EBFFA508-0A9C-F943-8F28-EC2286157116}" srcOrd="4" destOrd="0" presId="urn:microsoft.com/office/officeart/2005/8/layout/vList2"/>
    <dgm:cxn modelId="{C251BECA-2338-4A23-9A45-35081B0BA80C}" type="presOf" srcId="{0045AEA2-9858-4117-A98F-5D8157DC0E8D}" destId="{EBFFA508-0A9C-F943-8F28-EC2286157116}" srcOrd="0" destOrd="0" presId="urn:microsoft.com/office/officeart/2005/8/layout/vList2"/>
    <dgm:cxn modelId="{26003CA5-FCF7-4135-82C0-2220BB464720}" type="presParOf" srcId="{D9AD2801-7E4F-D945-90B7-C39BB81782AE}" destId="{8ED0249E-BC1C-734F-9CE7-9E1778C57A75}" srcOrd="5" destOrd="0" presId="urn:microsoft.com/office/officeart/2005/8/layout/vList2"/>
    <dgm:cxn modelId="{28BF0B34-54B7-42E6-A5E7-7711FE6A6389}" type="presParOf" srcId="{D9AD2801-7E4F-D945-90B7-C39BB81782AE}" destId="{4DB5DDDC-E72A-BD4F-A2AA-9EAAB9D8D6FC}" srcOrd="6" destOrd="0" presId="urn:microsoft.com/office/officeart/2005/8/layout/vList2"/>
    <dgm:cxn modelId="{4C445421-5BE8-4ABB-9B70-CAEC61A6C8BA}" type="presOf" srcId="{A792CDBF-AB55-4400-82D4-9B41DFBFDC80}" destId="{4DB5DDDC-E72A-BD4F-A2AA-9EAAB9D8D6FC}" srcOrd="0" destOrd="0" presId="urn:microsoft.com/office/officeart/2005/8/layout/vList2"/>
    <dgm:cxn modelId="{2FDA81EA-1E08-4081-A6B8-0F7B852B7E8F}" type="presParOf" srcId="{D9AD2801-7E4F-D945-90B7-C39BB81782AE}" destId="{A16F9FB5-D851-9949-86BB-0EAA4799262F}" srcOrd="7" destOrd="0" presId="urn:microsoft.com/office/officeart/2005/8/layout/vList2"/>
    <dgm:cxn modelId="{50530A69-6CDA-4B5B-B1EE-02E277AA4782}" type="presParOf" srcId="{D9AD2801-7E4F-D945-90B7-C39BB81782AE}" destId="{A875C0B7-6385-2D4E-B1BE-B3E9002E0B7C}" srcOrd="8" destOrd="0" presId="urn:microsoft.com/office/officeart/2005/8/layout/vList2"/>
    <dgm:cxn modelId="{9D0E4749-574D-4397-887E-0CD6ABD88656}" type="presOf" srcId="{B7F90785-A7C9-4EC5-9E9E-B62430FF65E7}" destId="{A875C0B7-6385-2D4E-B1BE-B3E9002E0B7C}" srcOrd="0" destOrd="0" presId="urn:microsoft.com/office/officeart/2005/8/layout/vList2"/>
    <dgm:cxn modelId="{6DA6C44A-CF32-4C6A-BC93-69D6FACADC45}" type="presParOf" srcId="{D9AD2801-7E4F-D945-90B7-C39BB81782AE}" destId="{8AFA5C73-7319-CF44-B02C-13C827E47F36}" srcOrd="9" destOrd="0" presId="urn:microsoft.com/office/officeart/2005/8/layout/vList2"/>
    <dgm:cxn modelId="{BC75DA5F-212A-426E-A268-BD91FBC4C57F}" type="presParOf" srcId="{D9AD2801-7E4F-D945-90B7-C39BB81782AE}" destId="{0AC8DD9A-9FFB-B64D-93B5-1DEBF2D7D49F}" srcOrd="10" destOrd="0" presId="urn:microsoft.com/office/officeart/2005/8/layout/vList2"/>
    <dgm:cxn modelId="{F602DF9C-FB56-4ADA-85B7-A82AD18FE274}" type="presOf" srcId="{A756DD9F-3E58-4D9B-8FC7-530B288F76F7}" destId="{0AC8DD9A-9FFB-B64D-93B5-1DEBF2D7D49F}" srcOrd="0" destOrd="0" presId="urn:microsoft.com/office/officeart/2005/8/layout/vList2"/>
    <dgm:cxn modelId="{3D81F255-D60F-42CF-9D4D-F3690638B512}" type="presParOf" srcId="{D9AD2801-7E4F-D945-90B7-C39BB81782AE}" destId="{3E0EB3D3-3DFB-9F49-8B95-00D3843CD1F8}" srcOrd="11" destOrd="0" presId="urn:microsoft.com/office/officeart/2005/8/layout/vList2"/>
    <dgm:cxn modelId="{F22EA8AB-2E95-4F50-BD41-45B800EFCEB8}" type="presParOf" srcId="{D9AD2801-7E4F-D945-90B7-C39BB81782AE}" destId="{54BFC3B7-2E19-BB42-9097-28C965666E03}" srcOrd="12" destOrd="0" presId="urn:microsoft.com/office/officeart/2005/8/layout/vList2"/>
    <dgm:cxn modelId="{46D129F9-BD27-433E-889E-6E7E4931AEDE}" type="presOf" srcId="{48D22D1D-CFA9-4629-AB6D-DE9DE3177B2E}" destId="{54BFC3B7-2E19-BB42-9097-28C965666E0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008C28-F240-4962-ACED-94CD575DF3B3}"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27D14D3B-2870-446C-B439-094E3A8755C6}">
      <dgm:prSet/>
      <dgm:spPr/>
      <dgm:t>
        <a:bodyPr/>
        <a:lstStyle/>
        <a:p>
          <a:r>
            <a:rPr lang="en-US" b="0"/>
            <a:t>Patient identity and social security number</a:t>
          </a:r>
          <a:endParaRPr lang="en-US"/>
        </a:p>
      </dgm:t>
    </dgm:pt>
    <dgm:pt modelId="{29C573DB-1673-45A6-AC08-DD232461E144}" cxnId="{86B503EF-4A15-4186-93E0-40F3AEB5A6D9}" type="parTrans">
      <dgm:prSet/>
      <dgm:spPr/>
      <dgm:t>
        <a:bodyPr/>
        <a:lstStyle/>
        <a:p>
          <a:endParaRPr lang="en-US"/>
        </a:p>
      </dgm:t>
    </dgm:pt>
    <dgm:pt modelId="{C48155C1-01D3-4E56-AF57-3EE1EA93F95C}" cxnId="{86B503EF-4A15-4186-93E0-40F3AEB5A6D9}" type="sibTrans">
      <dgm:prSet/>
      <dgm:spPr/>
      <dgm:t>
        <a:bodyPr/>
        <a:lstStyle/>
        <a:p>
          <a:endParaRPr lang="en-US"/>
        </a:p>
      </dgm:t>
    </dgm:pt>
    <dgm:pt modelId="{29582868-E5D0-4830-B0B2-2564A7CE8ADA}">
      <dgm:prSet/>
      <dgm:spPr/>
      <dgm:t>
        <a:bodyPr/>
        <a:lstStyle/>
        <a:p>
          <a:r>
            <a:rPr lang="en-US" b="0"/>
            <a:t>Patient diagnosis and condition</a:t>
          </a:r>
          <a:endParaRPr lang="en-US"/>
        </a:p>
      </dgm:t>
    </dgm:pt>
    <dgm:pt modelId="{61077933-2886-4ED9-ADDB-CDEBF0DF40F5}" cxnId="{78488682-4D4F-4D32-A4D4-223DDEF6C1C7}" type="parTrans">
      <dgm:prSet/>
      <dgm:spPr/>
      <dgm:t>
        <a:bodyPr/>
        <a:lstStyle/>
        <a:p>
          <a:endParaRPr lang="en-US"/>
        </a:p>
      </dgm:t>
    </dgm:pt>
    <dgm:pt modelId="{F87D5881-A5DE-4D47-ACF5-C855B4DA458F}" cxnId="{78488682-4D4F-4D32-A4D4-223DDEF6C1C7}" type="sibTrans">
      <dgm:prSet/>
      <dgm:spPr/>
      <dgm:t>
        <a:bodyPr/>
        <a:lstStyle/>
        <a:p>
          <a:endParaRPr lang="en-US"/>
        </a:p>
      </dgm:t>
    </dgm:pt>
    <dgm:pt modelId="{EF1E02C5-0761-48B6-84BB-3871323506DF}">
      <dgm:prSet/>
      <dgm:spPr/>
      <dgm:t>
        <a:bodyPr/>
        <a:lstStyle/>
        <a:p>
          <a:r>
            <a:rPr lang="en-US" b="0"/>
            <a:t>Record of care or treatment provided to a patient</a:t>
          </a:r>
          <a:endParaRPr lang="en-US"/>
        </a:p>
      </dgm:t>
    </dgm:pt>
    <dgm:pt modelId="{1674C919-5D77-4D17-9149-09EC4ADD5CB8}" cxnId="{51A51AF0-AE21-4BBF-8F1B-1BCD519CAD94}" type="parTrans">
      <dgm:prSet/>
      <dgm:spPr/>
      <dgm:t>
        <a:bodyPr/>
        <a:lstStyle/>
        <a:p>
          <a:endParaRPr lang="en-US"/>
        </a:p>
      </dgm:t>
    </dgm:pt>
    <dgm:pt modelId="{9200FA2E-556D-4823-AF84-C56F9805D29A}" cxnId="{51A51AF0-AE21-4BBF-8F1B-1BCD519CAD94}" type="sibTrans">
      <dgm:prSet/>
      <dgm:spPr/>
      <dgm:t>
        <a:bodyPr/>
        <a:lstStyle/>
        <a:p>
          <a:endParaRPr lang="en-US"/>
        </a:p>
      </dgm:t>
    </dgm:pt>
    <dgm:pt modelId="{C1E1BF55-0FB4-4A1D-9F0F-DC12491D512A}">
      <dgm:prSet/>
      <dgm:spPr/>
      <dgm:t>
        <a:bodyPr/>
        <a:lstStyle/>
        <a:p>
          <a:r>
            <a:rPr lang="en-US" b="0"/>
            <a:t>Payment information that could potentially be used to identify the patient</a:t>
          </a:r>
          <a:endParaRPr lang="en-US"/>
        </a:p>
      </dgm:t>
    </dgm:pt>
    <dgm:pt modelId="{D4CCD982-31E7-4672-B965-BB9D10B7DEB5}" cxnId="{24DDEDCF-BBEB-431F-8E77-95842D16C2A4}" type="parTrans">
      <dgm:prSet/>
      <dgm:spPr/>
      <dgm:t>
        <a:bodyPr/>
        <a:lstStyle/>
        <a:p>
          <a:endParaRPr lang="en-US"/>
        </a:p>
      </dgm:t>
    </dgm:pt>
    <dgm:pt modelId="{20C2BF64-65EE-460F-A9B8-0C75B40EDCB9}" cxnId="{24DDEDCF-BBEB-431F-8E77-95842D16C2A4}" type="sibTrans">
      <dgm:prSet/>
      <dgm:spPr/>
      <dgm:t>
        <a:bodyPr/>
        <a:lstStyle/>
        <a:p>
          <a:endParaRPr lang="en-US"/>
        </a:p>
      </dgm:t>
    </dgm:pt>
    <dgm:pt modelId="{BC888E68-DE2C-9943-B9DE-56ED41065B30}" type="pres">
      <dgm:prSet presAssocID="{1D008C28-F240-4962-ACED-94CD575DF3B3}" presName="linear" presStyleCnt="0">
        <dgm:presLayoutVars>
          <dgm:animLvl val="lvl"/>
          <dgm:resizeHandles val="exact"/>
        </dgm:presLayoutVars>
      </dgm:prSet>
      <dgm:spPr/>
    </dgm:pt>
    <dgm:pt modelId="{A85A8B5B-8EEF-6140-9104-41BC9C8302D4}" type="pres">
      <dgm:prSet presAssocID="{27D14D3B-2870-446C-B439-094E3A8755C6}" presName="parentText" presStyleLbl="node1" presStyleIdx="0" presStyleCnt="4">
        <dgm:presLayoutVars>
          <dgm:chMax val="0"/>
          <dgm:bulletEnabled val="1"/>
        </dgm:presLayoutVars>
      </dgm:prSet>
      <dgm:spPr/>
    </dgm:pt>
    <dgm:pt modelId="{6A941366-53AF-EA49-85AD-A2DB909A3575}" type="pres">
      <dgm:prSet presAssocID="{C48155C1-01D3-4E56-AF57-3EE1EA93F95C}" presName="spacer" presStyleCnt="0"/>
      <dgm:spPr/>
    </dgm:pt>
    <dgm:pt modelId="{E728AEFB-442B-C643-A6A7-F86649F214F2}" type="pres">
      <dgm:prSet presAssocID="{29582868-E5D0-4830-B0B2-2564A7CE8ADA}" presName="parentText" presStyleLbl="node1" presStyleIdx="1" presStyleCnt="4">
        <dgm:presLayoutVars>
          <dgm:chMax val="0"/>
          <dgm:bulletEnabled val="1"/>
        </dgm:presLayoutVars>
      </dgm:prSet>
      <dgm:spPr/>
    </dgm:pt>
    <dgm:pt modelId="{CB2CE2C7-AE35-F24C-AD76-2A20615BBF17}" type="pres">
      <dgm:prSet presAssocID="{F87D5881-A5DE-4D47-ACF5-C855B4DA458F}" presName="spacer" presStyleCnt="0"/>
      <dgm:spPr/>
    </dgm:pt>
    <dgm:pt modelId="{157AB36F-75DF-384A-8D56-3C8709C78445}" type="pres">
      <dgm:prSet presAssocID="{EF1E02C5-0761-48B6-84BB-3871323506DF}" presName="parentText" presStyleLbl="node1" presStyleIdx="2" presStyleCnt="4">
        <dgm:presLayoutVars>
          <dgm:chMax val="0"/>
          <dgm:bulletEnabled val="1"/>
        </dgm:presLayoutVars>
      </dgm:prSet>
      <dgm:spPr/>
    </dgm:pt>
    <dgm:pt modelId="{5354CD67-49F0-A44C-AC2F-F7B12E9881CD}" type="pres">
      <dgm:prSet presAssocID="{9200FA2E-556D-4823-AF84-C56F9805D29A}" presName="spacer" presStyleCnt="0"/>
      <dgm:spPr/>
    </dgm:pt>
    <dgm:pt modelId="{7880EA85-73ED-E24C-8C53-59998E56D39F}" type="pres">
      <dgm:prSet presAssocID="{C1E1BF55-0FB4-4A1D-9F0F-DC12491D512A}" presName="parentText" presStyleLbl="node1" presStyleIdx="3" presStyleCnt="4">
        <dgm:presLayoutVars>
          <dgm:chMax val="0"/>
          <dgm:bulletEnabled val="1"/>
        </dgm:presLayoutVars>
      </dgm:prSet>
      <dgm:spPr/>
    </dgm:pt>
  </dgm:ptLst>
  <dgm:cxnLst>
    <dgm:cxn modelId="{1D09677B-0583-F84C-A2CE-EFC821B78758}" type="presOf" srcId="{27D14D3B-2870-446C-B439-094E3A8755C6}" destId="{A85A8B5B-8EEF-6140-9104-41BC9C8302D4}" srcOrd="0" destOrd="0" presId="urn:microsoft.com/office/officeart/2005/8/layout/vList2"/>
    <dgm:cxn modelId="{78488682-4D4F-4D32-A4D4-223DDEF6C1C7}" srcId="{1D008C28-F240-4962-ACED-94CD575DF3B3}" destId="{29582868-E5D0-4830-B0B2-2564A7CE8ADA}" srcOrd="1" destOrd="0" parTransId="{61077933-2886-4ED9-ADDB-CDEBF0DF40F5}" sibTransId="{F87D5881-A5DE-4D47-ACF5-C855B4DA458F}"/>
    <dgm:cxn modelId="{88A09891-0AAB-6C4D-9E24-2E98D2268050}" type="presOf" srcId="{EF1E02C5-0761-48B6-84BB-3871323506DF}" destId="{157AB36F-75DF-384A-8D56-3C8709C78445}" srcOrd="0" destOrd="0" presId="urn:microsoft.com/office/officeart/2005/8/layout/vList2"/>
    <dgm:cxn modelId="{77D1A7AB-100A-DA4A-9FBA-9345164E9A18}" type="presOf" srcId="{29582868-E5D0-4830-B0B2-2564A7CE8ADA}" destId="{E728AEFB-442B-C643-A6A7-F86649F214F2}" srcOrd="0" destOrd="0" presId="urn:microsoft.com/office/officeart/2005/8/layout/vList2"/>
    <dgm:cxn modelId="{8204E0B9-AE34-D248-9BF7-711CF45B2D02}" type="presOf" srcId="{1D008C28-F240-4962-ACED-94CD575DF3B3}" destId="{BC888E68-DE2C-9943-B9DE-56ED41065B30}" srcOrd="0" destOrd="0" presId="urn:microsoft.com/office/officeart/2005/8/layout/vList2"/>
    <dgm:cxn modelId="{D1846FCF-E1C6-0845-A26C-A4C9CA4A6E16}" type="presOf" srcId="{C1E1BF55-0FB4-4A1D-9F0F-DC12491D512A}" destId="{7880EA85-73ED-E24C-8C53-59998E56D39F}" srcOrd="0" destOrd="0" presId="urn:microsoft.com/office/officeart/2005/8/layout/vList2"/>
    <dgm:cxn modelId="{24DDEDCF-BBEB-431F-8E77-95842D16C2A4}" srcId="{1D008C28-F240-4962-ACED-94CD575DF3B3}" destId="{C1E1BF55-0FB4-4A1D-9F0F-DC12491D512A}" srcOrd="3" destOrd="0" parTransId="{D4CCD982-31E7-4672-B965-BB9D10B7DEB5}" sibTransId="{20C2BF64-65EE-460F-A9B8-0C75B40EDCB9}"/>
    <dgm:cxn modelId="{86B503EF-4A15-4186-93E0-40F3AEB5A6D9}" srcId="{1D008C28-F240-4962-ACED-94CD575DF3B3}" destId="{27D14D3B-2870-446C-B439-094E3A8755C6}" srcOrd="0" destOrd="0" parTransId="{29C573DB-1673-45A6-AC08-DD232461E144}" sibTransId="{C48155C1-01D3-4E56-AF57-3EE1EA93F95C}"/>
    <dgm:cxn modelId="{51A51AF0-AE21-4BBF-8F1B-1BCD519CAD94}" srcId="{1D008C28-F240-4962-ACED-94CD575DF3B3}" destId="{EF1E02C5-0761-48B6-84BB-3871323506DF}" srcOrd="2" destOrd="0" parTransId="{1674C919-5D77-4D17-9149-09EC4ADD5CB8}" sibTransId="{9200FA2E-556D-4823-AF84-C56F9805D29A}"/>
    <dgm:cxn modelId="{E75F775F-90B1-1044-A4E9-2BFCA6772658}" type="presParOf" srcId="{BC888E68-DE2C-9943-B9DE-56ED41065B30}" destId="{A85A8B5B-8EEF-6140-9104-41BC9C8302D4}" srcOrd="0" destOrd="0" presId="urn:microsoft.com/office/officeart/2005/8/layout/vList2"/>
    <dgm:cxn modelId="{22A3F810-7C59-7048-BD68-67EA5EE1971B}" type="presParOf" srcId="{BC888E68-DE2C-9943-B9DE-56ED41065B30}" destId="{6A941366-53AF-EA49-85AD-A2DB909A3575}" srcOrd="1" destOrd="0" presId="urn:microsoft.com/office/officeart/2005/8/layout/vList2"/>
    <dgm:cxn modelId="{81523399-B411-2C4C-9F03-89D408758B27}" type="presParOf" srcId="{BC888E68-DE2C-9943-B9DE-56ED41065B30}" destId="{E728AEFB-442B-C643-A6A7-F86649F214F2}" srcOrd="2" destOrd="0" presId="urn:microsoft.com/office/officeart/2005/8/layout/vList2"/>
    <dgm:cxn modelId="{B1B0C48E-D6E1-9242-9E7C-04CD8A7EDBA9}" type="presParOf" srcId="{BC888E68-DE2C-9943-B9DE-56ED41065B30}" destId="{CB2CE2C7-AE35-F24C-AD76-2A20615BBF17}" srcOrd="3" destOrd="0" presId="urn:microsoft.com/office/officeart/2005/8/layout/vList2"/>
    <dgm:cxn modelId="{8A49FFA2-FE2B-3940-A5BB-266D51A851B0}" type="presParOf" srcId="{BC888E68-DE2C-9943-B9DE-56ED41065B30}" destId="{157AB36F-75DF-384A-8D56-3C8709C78445}" srcOrd="4" destOrd="0" presId="urn:microsoft.com/office/officeart/2005/8/layout/vList2"/>
    <dgm:cxn modelId="{0E523BB6-908F-034E-A6CE-322906D05364}" type="presParOf" srcId="{BC888E68-DE2C-9943-B9DE-56ED41065B30}" destId="{5354CD67-49F0-A44C-AC2F-F7B12E9881CD}" srcOrd="5" destOrd="0" presId="urn:microsoft.com/office/officeart/2005/8/layout/vList2"/>
    <dgm:cxn modelId="{C4501E57-E60E-354C-B27D-B9D6E5096F2B}" type="presParOf" srcId="{BC888E68-DE2C-9943-B9DE-56ED41065B30}" destId="{7880EA85-73ED-E24C-8C53-59998E56D39F}" srcOrd="6"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562590" cy="5454015"/>
        <a:chOff x="0" y="0"/>
        <a:chExt cx="10562590" cy="5454015"/>
      </a:xfrm>
    </dsp:grpSpPr>
    <dsp:sp modelId="{C41E9C6B-DD25-6844-8ADC-239E0CCA4D08}">
      <dsp:nvSpPr>
        <dsp:cNvPr id="3" name="Rounded Rectangle 2"/>
        <dsp:cNvSpPr/>
      </dsp:nvSpPr>
      <dsp:spPr bwMode="white">
        <a:xfrm>
          <a:off x="0" y="0"/>
          <a:ext cx="10562590" cy="766849"/>
        </a:xfrm>
        <a:prstGeom prst="roundRect">
          <a:avLst/>
        </a:prstGeom>
      </dsp:spPr>
      <dsp:style>
        <a:lnRef idx="0">
          <a:schemeClr val="lt1"/>
        </a:lnRef>
        <a:fillRef idx="3">
          <a:schemeClr val="accent5">
            <a:hueOff val="0"/>
            <a:satOff val="0"/>
            <a:lumOff val="0"/>
            <a:alpha val="100000"/>
          </a:schemeClr>
        </a:fillRef>
        <a:effectRef idx="2">
          <a:scrgbClr r="0" g="0" b="0"/>
        </a:effectRef>
        <a:fontRef idx="minor">
          <a:schemeClr val="lt1"/>
        </a:fontRef>
      </dsp:style>
      <dsp:txBody>
        <a:bodyPr lIns="91439" tIns="91439" rIns="91439" bIns="91439"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en-US" sz="2400" b="0"/>
            <a:t>Individual consent is required before any data can be collected or processed. </a:t>
          </a:r>
          <a:endParaRPr lang="en-US" sz="2400"/>
        </a:p>
      </dsp:txBody>
      <dsp:txXfrm>
        <a:off x="0" y="0"/>
        <a:ext cx="10562590" cy="766849"/>
      </dsp:txXfrm>
    </dsp:sp>
    <dsp:sp modelId="{BACE9021-AF49-EF49-91B0-D1CF5CF8D0E1}">
      <dsp:nvSpPr>
        <dsp:cNvPr id="4" name="Rounded Rectangle 3"/>
        <dsp:cNvSpPr/>
      </dsp:nvSpPr>
      <dsp:spPr bwMode="white">
        <a:xfrm>
          <a:off x="0" y="781194"/>
          <a:ext cx="10562590" cy="766849"/>
        </a:xfrm>
        <a:prstGeom prst="roundRect">
          <a:avLst/>
        </a:prstGeom>
      </dsp:spPr>
      <dsp:style>
        <a:lnRef idx="0">
          <a:schemeClr val="lt1"/>
        </a:lnRef>
        <a:fillRef idx="3">
          <a:schemeClr val="accent5">
            <a:hueOff val="-1130000"/>
            <a:satOff val="-2875"/>
            <a:lumOff val="-1960"/>
            <a:alpha val="100000"/>
          </a:schemeClr>
        </a:fillRef>
        <a:effectRef idx="2">
          <a:scrgbClr r="0" g="0" b="0"/>
        </a:effectRef>
        <a:fontRef idx="minor">
          <a:schemeClr val="lt1"/>
        </a:fontRef>
      </dsp:style>
      <dsp:txBody>
        <a:bodyPr lIns="91439" tIns="91439" rIns="91439" bIns="91439"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en-US" sz="2400" b="0" dirty="0"/>
            <a:t>Individuals will be notified promptly if their data is breached or interfered with.</a:t>
          </a:r>
          <a:endParaRPr lang="en-US" sz="2400" dirty="0"/>
        </a:p>
      </dsp:txBody>
      <dsp:txXfrm>
        <a:off x="0" y="781194"/>
        <a:ext cx="10562590" cy="766849"/>
      </dsp:txXfrm>
    </dsp:sp>
    <dsp:sp modelId="{EBFFA508-0A9C-F943-8F28-EC2286157116}">
      <dsp:nvSpPr>
        <dsp:cNvPr id="5" name="Rounded Rectangle 4"/>
        <dsp:cNvSpPr/>
      </dsp:nvSpPr>
      <dsp:spPr bwMode="white">
        <a:xfrm>
          <a:off x="0" y="1562389"/>
          <a:ext cx="10562590" cy="766849"/>
        </a:xfrm>
        <a:prstGeom prst="roundRect">
          <a:avLst/>
        </a:prstGeom>
      </dsp:spPr>
      <dsp:style>
        <a:lnRef idx="0">
          <a:schemeClr val="lt1"/>
        </a:lnRef>
        <a:fillRef idx="3">
          <a:schemeClr val="accent5">
            <a:hueOff val="-2260000"/>
            <a:satOff val="-5751"/>
            <a:lumOff val="-3921"/>
            <a:alpha val="100000"/>
          </a:schemeClr>
        </a:fillRef>
        <a:effectRef idx="2">
          <a:scrgbClr r="0" g="0" b="0"/>
        </a:effectRef>
        <a:fontRef idx="minor">
          <a:schemeClr val="lt1"/>
        </a:fontRef>
      </dsp:style>
      <dsp:txBody>
        <a:bodyPr lIns="91439" tIns="91439" rIns="91439" bIns="91439"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en-US" sz="2400" b="0"/>
            <a:t>All data will be made and remain anonymous.</a:t>
          </a:r>
          <a:endParaRPr lang="en-US" sz="2400"/>
        </a:p>
      </dsp:txBody>
      <dsp:txXfrm>
        <a:off x="0" y="1562389"/>
        <a:ext cx="10562590" cy="766849"/>
      </dsp:txXfrm>
    </dsp:sp>
    <dsp:sp modelId="{4DB5DDDC-E72A-BD4F-A2AA-9EAAB9D8D6FC}">
      <dsp:nvSpPr>
        <dsp:cNvPr id="6" name="Rounded Rectangle 5"/>
        <dsp:cNvSpPr/>
      </dsp:nvSpPr>
      <dsp:spPr bwMode="white">
        <a:xfrm>
          <a:off x="0" y="2343583"/>
          <a:ext cx="10562590" cy="766849"/>
        </a:xfrm>
        <a:prstGeom prst="roundRect">
          <a:avLst/>
        </a:prstGeom>
      </dsp:spPr>
      <dsp:style>
        <a:lnRef idx="0">
          <a:schemeClr val="lt1"/>
        </a:lnRef>
        <a:fillRef idx="3">
          <a:schemeClr val="accent5">
            <a:hueOff val="-3390000"/>
            <a:satOff val="-8626"/>
            <a:lumOff val="-5881"/>
            <a:alpha val="100000"/>
          </a:schemeClr>
        </a:fillRef>
        <a:effectRef idx="2">
          <a:scrgbClr r="0" g="0" b="0"/>
        </a:effectRef>
        <a:fontRef idx="minor">
          <a:schemeClr val="lt1"/>
        </a:fontRef>
      </dsp:style>
      <dsp:txBody>
        <a:bodyPr lIns="91439" tIns="91439" rIns="91439" bIns="91439"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en-US" sz="2400" b="0"/>
            <a:t>International data transfers will be managed more securely.</a:t>
          </a:r>
          <a:endParaRPr lang="en-US" sz="2400"/>
        </a:p>
      </dsp:txBody>
      <dsp:txXfrm>
        <a:off x="0" y="2343583"/>
        <a:ext cx="10562590" cy="766849"/>
      </dsp:txXfrm>
    </dsp:sp>
    <dsp:sp modelId="{A875C0B7-6385-2D4E-B1BE-B3E9002E0B7C}">
      <dsp:nvSpPr>
        <dsp:cNvPr id="7" name="Rounded Rectangle 6"/>
        <dsp:cNvSpPr/>
      </dsp:nvSpPr>
      <dsp:spPr bwMode="white">
        <a:xfrm>
          <a:off x="0" y="3124777"/>
          <a:ext cx="10562590" cy="766849"/>
        </a:xfrm>
        <a:prstGeom prst="roundRect">
          <a:avLst/>
        </a:prstGeom>
      </dsp:spPr>
      <dsp:style>
        <a:lnRef idx="0">
          <a:schemeClr val="lt1"/>
        </a:lnRef>
        <a:fillRef idx="3">
          <a:schemeClr val="accent5">
            <a:hueOff val="-4520000"/>
            <a:satOff val="-11502"/>
            <a:lumOff val="-7842"/>
            <a:alpha val="100000"/>
          </a:schemeClr>
        </a:fillRef>
        <a:effectRef idx="2">
          <a:scrgbClr r="0" g="0" b="0"/>
        </a:effectRef>
        <a:fontRef idx="minor">
          <a:schemeClr val="lt1"/>
        </a:fontRef>
      </dsp:style>
      <dsp:txBody>
        <a:bodyPr vert="horz" wrap="square" lIns="91439" tIns="91439" rIns="91439" bIns="91439"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gn="l">
            <a:lnSpc>
              <a:spcPct val="100000"/>
            </a:lnSpc>
            <a:spcBef>
              <a:spcPct val="0"/>
            </a:spcBef>
            <a:spcAft>
              <a:spcPct val="35000"/>
            </a:spcAft>
          </a:pPr>
          <a:r>
            <a:rPr lang="en-US" sz="2400" b="0" dirty="0"/>
            <a:t>Companies are required to appoint a data protection officer (DPO) to protect client data.</a:t>
          </a:r>
          <a:endParaRPr lang="en-US" sz="2400" dirty="0"/>
        </a:p>
      </dsp:txBody>
      <dsp:txXfrm>
        <a:off x="0" y="3124777"/>
        <a:ext cx="10562590" cy="766849"/>
      </dsp:txXfrm>
    </dsp:sp>
    <dsp:sp modelId="{0AC8DD9A-9FFB-B64D-93B5-1DEBF2D7D49F}">
      <dsp:nvSpPr>
        <dsp:cNvPr id="8" name="Rounded Rectangle 7"/>
        <dsp:cNvSpPr/>
      </dsp:nvSpPr>
      <dsp:spPr bwMode="white">
        <a:xfrm>
          <a:off x="0" y="3905971"/>
          <a:ext cx="10562590" cy="766849"/>
        </a:xfrm>
        <a:prstGeom prst="roundRect">
          <a:avLst/>
        </a:prstGeom>
      </dsp:spPr>
      <dsp:style>
        <a:lnRef idx="0">
          <a:schemeClr val="lt1"/>
        </a:lnRef>
        <a:fillRef idx="3">
          <a:schemeClr val="accent5">
            <a:hueOff val="-5650000"/>
            <a:satOff val="-14378"/>
            <a:lumOff val="-9803"/>
            <a:alpha val="100000"/>
          </a:schemeClr>
        </a:fillRef>
        <a:effectRef idx="2">
          <a:scrgbClr r="0" g="0" b="0"/>
        </a:effectRef>
        <a:fontRef idx="minor">
          <a:schemeClr val="lt1"/>
        </a:fontRef>
      </dsp:style>
      <dsp:txBody>
        <a:bodyPr lIns="91439" tIns="91439" rIns="91439" bIns="91439"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en-US" sz="2400" b="0"/>
            <a:t>Any company that provides a service or product to residents of the EU is required to comply with the GDPR.</a:t>
          </a:r>
          <a:endParaRPr lang="en-US" sz="2400"/>
        </a:p>
      </dsp:txBody>
      <dsp:txXfrm>
        <a:off x="0" y="3905971"/>
        <a:ext cx="10562590" cy="766849"/>
      </dsp:txXfrm>
    </dsp:sp>
    <dsp:sp modelId="{54BFC3B7-2E19-BB42-9097-28C965666E03}">
      <dsp:nvSpPr>
        <dsp:cNvPr id="9" name="Rounded Rectangle 8"/>
        <dsp:cNvSpPr/>
      </dsp:nvSpPr>
      <dsp:spPr bwMode="white">
        <a:xfrm>
          <a:off x="0" y="4687166"/>
          <a:ext cx="10562590" cy="766849"/>
        </a:xfrm>
        <a:prstGeom prst="roundRect">
          <a:avLst/>
        </a:prstGeom>
      </dsp:spPr>
      <dsp:style>
        <a:lnRef idx="0">
          <a:schemeClr val="lt1"/>
        </a:lnRef>
        <a:fillRef idx="3">
          <a:schemeClr val="accent5">
            <a:hueOff val="-6780000"/>
            <a:satOff val="-17254"/>
            <a:lumOff val="-11764"/>
            <a:alpha val="100000"/>
          </a:schemeClr>
        </a:fillRef>
        <a:effectRef idx="2">
          <a:scrgbClr r="0" g="0" b="0"/>
        </a:effectRef>
        <a:fontRef idx="minor">
          <a:schemeClr val="lt1"/>
        </a:fontRef>
      </dsp:style>
      <dsp:txBody>
        <a:bodyPr lIns="91439" tIns="91439" rIns="91439" bIns="91439"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en-US" sz="2400" b="0"/>
            <a:t>Companies that do not comply with the GDPR regulations will be subject to hefty fines.</a:t>
          </a:r>
          <a:endParaRPr lang="en-US" sz="2400"/>
        </a:p>
      </dsp:txBody>
      <dsp:txXfrm>
        <a:off x="0" y="4687166"/>
        <a:ext cx="10562590" cy="766849"/>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843520" cy="5454015"/>
        <a:chOff x="0" y="0"/>
        <a:chExt cx="7843520" cy="5454015"/>
      </a:xfrm>
    </dsp:grpSpPr>
    <dsp:sp modelId="{A85A8B5B-8EEF-6140-9104-41BC9C8302D4}">
      <dsp:nvSpPr>
        <dsp:cNvPr id="3" name="Rounded Rectangle 2"/>
        <dsp:cNvSpPr/>
      </dsp:nvSpPr>
      <dsp:spPr bwMode="white">
        <a:xfrm>
          <a:off x="0" y="54868"/>
          <a:ext cx="7843520" cy="1271270"/>
        </a:xfrm>
        <a:prstGeom prst="roundRect">
          <a:avLst/>
        </a:prstGeom>
      </dsp:spPr>
      <dsp:style>
        <a:lnRef idx="0">
          <a:schemeClr val="lt1"/>
        </a:lnRef>
        <a:fillRef idx="3">
          <a:schemeClr val="accent2">
            <a:hueOff val="0"/>
            <a:satOff val="0"/>
            <a:lumOff val="0"/>
            <a:alpha val="100000"/>
          </a:schemeClr>
        </a:fillRef>
        <a:effectRef idx="2">
          <a:scrgbClr r="0" g="0" b="0"/>
        </a:effectRef>
        <a:fontRef idx="minor">
          <a:schemeClr val="lt1"/>
        </a:fontRef>
      </dsp:style>
      <dsp:txBody>
        <a:bodyPr lIns="114300" tIns="114300" rIns="114300" bIns="114300" anchor="ctr"/>
        <a:lstStyle>
          <a:lvl1pPr algn="l">
            <a:defRPr sz="30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0">
            <a:lnSpc>
              <a:spcPct val="100000"/>
            </a:lnSpc>
            <a:spcBef>
              <a:spcPct val="0"/>
            </a:spcBef>
            <a:spcAft>
              <a:spcPct val="35000"/>
            </a:spcAft>
          </a:pPr>
          <a:r>
            <a:rPr lang="en-US" b="0"/>
            <a:t>Patient identity and social security number</a:t>
          </a:r>
          <a:endParaRPr lang="en-US"/>
        </a:p>
      </dsp:txBody>
      <dsp:txXfrm>
        <a:off x="0" y="54868"/>
        <a:ext cx="7843520" cy="1271270"/>
      </dsp:txXfrm>
    </dsp:sp>
    <dsp:sp modelId="{E728AEFB-442B-C643-A6A7-F86649F214F2}">
      <dsp:nvSpPr>
        <dsp:cNvPr id="4" name="Rounded Rectangle 3"/>
        <dsp:cNvSpPr/>
      </dsp:nvSpPr>
      <dsp:spPr bwMode="white">
        <a:xfrm>
          <a:off x="0" y="1412538"/>
          <a:ext cx="7843520" cy="1271270"/>
        </a:xfrm>
        <a:prstGeom prst="roundRect">
          <a:avLst/>
        </a:prstGeom>
      </dsp:spPr>
      <dsp:style>
        <a:lnRef idx="0">
          <a:schemeClr val="lt1"/>
        </a:lnRef>
        <a:fillRef idx="3">
          <a:schemeClr val="accent2">
            <a:hueOff val="-499999"/>
            <a:satOff val="-27973"/>
            <a:lumOff val="2876"/>
            <a:alpha val="100000"/>
          </a:schemeClr>
        </a:fillRef>
        <a:effectRef idx="2">
          <a:scrgbClr r="0" g="0" b="0"/>
        </a:effectRef>
        <a:fontRef idx="minor">
          <a:schemeClr val="lt1"/>
        </a:fontRef>
      </dsp:style>
      <dsp:txBody>
        <a:bodyPr lIns="114300" tIns="114300" rIns="114300" bIns="114300" anchor="ctr"/>
        <a:lstStyle>
          <a:lvl1pPr algn="l">
            <a:defRPr sz="30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0">
            <a:lnSpc>
              <a:spcPct val="100000"/>
            </a:lnSpc>
            <a:spcBef>
              <a:spcPct val="0"/>
            </a:spcBef>
            <a:spcAft>
              <a:spcPct val="35000"/>
            </a:spcAft>
          </a:pPr>
          <a:r>
            <a:rPr lang="en-US" b="0"/>
            <a:t>Patient diagnosis and condition</a:t>
          </a:r>
          <a:endParaRPr lang="en-US"/>
        </a:p>
      </dsp:txBody>
      <dsp:txXfrm>
        <a:off x="0" y="1412538"/>
        <a:ext cx="7843520" cy="1271270"/>
      </dsp:txXfrm>
    </dsp:sp>
    <dsp:sp modelId="{157AB36F-75DF-384A-8D56-3C8709C78445}">
      <dsp:nvSpPr>
        <dsp:cNvPr id="5" name="Rounded Rectangle 4"/>
        <dsp:cNvSpPr/>
      </dsp:nvSpPr>
      <dsp:spPr bwMode="white">
        <a:xfrm>
          <a:off x="0" y="2770208"/>
          <a:ext cx="7843520" cy="1271270"/>
        </a:xfrm>
        <a:prstGeom prst="roundRect">
          <a:avLst/>
        </a:prstGeom>
      </dsp:spPr>
      <dsp:style>
        <a:lnRef idx="0">
          <a:schemeClr val="lt1"/>
        </a:lnRef>
        <a:fillRef idx="3">
          <a:schemeClr val="accent2">
            <a:hueOff val="-999999"/>
            <a:satOff val="-55947"/>
            <a:lumOff val="5752"/>
            <a:alpha val="100000"/>
          </a:schemeClr>
        </a:fillRef>
        <a:effectRef idx="2">
          <a:scrgbClr r="0" g="0" b="0"/>
        </a:effectRef>
        <a:fontRef idx="minor">
          <a:schemeClr val="lt1"/>
        </a:fontRef>
      </dsp:style>
      <dsp:txBody>
        <a:bodyPr lIns="114300" tIns="114300" rIns="114300" bIns="114300" anchor="ctr"/>
        <a:lstStyle>
          <a:lvl1pPr algn="l">
            <a:defRPr sz="30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0">
            <a:lnSpc>
              <a:spcPct val="100000"/>
            </a:lnSpc>
            <a:spcBef>
              <a:spcPct val="0"/>
            </a:spcBef>
            <a:spcAft>
              <a:spcPct val="35000"/>
            </a:spcAft>
          </a:pPr>
          <a:r>
            <a:rPr lang="en-US" b="0"/>
            <a:t>Record of care or treatment provided to a patient</a:t>
          </a:r>
          <a:endParaRPr lang="en-US"/>
        </a:p>
      </dsp:txBody>
      <dsp:txXfrm>
        <a:off x="0" y="2770208"/>
        <a:ext cx="7843520" cy="1271270"/>
      </dsp:txXfrm>
    </dsp:sp>
    <dsp:sp modelId="{7880EA85-73ED-E24C-8C53-59998E56D39F}">
      <dsp:nvSpPr>
        <dsp:cNvPr id="6" name="Rounded Rectangle 5"/>
        <dsp:cNvSpPr/>
      </dsp:nvSpPr>
      <dsp:spPr bwMode="white">
        <a:xfrm>
          <a:off x="0" y="4127878"/>
          <a:ext cx="7843520" cy="1271270"/>
        </a:xfrm>
        <a:prstGeom prst="roundRect">
          <a:avLst/>
        </a:prstGeom>
      </dsp:spPr>
      <dsp:style>
        <a:lnRef idx="0">
          <a:schemeClr val="lt1"/>
        </a:lnRef>
        <a:fillRef idx="3">
          <a:schemeClr val="accent2">
            <a:hueOff val="-1500000"/>
            <a:satOff val="-83921"/>
            <a:lumOff val="8627"/>
            <a:alpha val="100000"/>
          </a:schemeClr>
        </a:fillRef>
        <a:effectRef idx="2">
          <a:scrgbClr r="0" g="0" b="0"/>
        </a:effectRef>
        <a:fontRef idx="minor">
          <a:schemeClr val="lt1"/>
        </a:fontRef>
      </dsp:style>
      <dsp:txBody>
        <a:bodyPr lIns="114300" tIns="114300" rIns="114300" bIns="114300" anchor="ctr"/>
        <a:lstStyle>
          <a:lvl1pPr algn="l">
            <a:defRPr sz="30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0">
            <a:lnSpc>
              <a:spcPct val="100000"/>
            </a:lnSpc>
            <a:spcBef>
              <a:spcPct val="0"/>
            </a:spcBef>
            <a:spcAft>
              <a:spcPct val="35000"/>
            </a:spcAft>
          </a:pPr>
          <a:r>
            <a:rPr lang="en-US" b="0"/>
            <a:t>Payment information that could potentially be used to identify the patient</a:t>
          </a:r>
          <a:endParaRPr lang="en-US"/>
        </a:p>
      </dsp:txBody>
      <dsp:txXfrm>
        <a:off x="0" y="4127878"/>
        <a:ext cx="7843520" cy="12712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2.pn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hyperlink" Target="https://gamma.app"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hyperlink" Target="https://gamma.app" TargetMode="Externa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hyperlink" Target="https://gamma.app" TargetMode="Externa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hyperlink" Target="https://gamma.app" TargetMode="Externa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hyperlink" Target="https://gamma.app" TargetMode="Externa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hyperlink" Target="https://gamma.app" TargetMode="Externa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image" Target="../media/image2.png"/><Relationship Id="rId1"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793750" y="1166495"/>
            <a:ext cx="11385550" cy="1057910"/>
          </a:xfrm>
          <a:prstGeom prst="rect">
            <a:avLst/>
          </a:prstGeom>
          <a:noFill/>
        </p:spPr>
        <p:txBody>
          <a:bodyPr wrap="square" rtlCol="0">
            <a:noAutofit/>
          </a:bodyPr>
          <a:p>
            <a:pPr algn="ctr"/>
            <a:r>
              <a:rPr lang="en-US" sz="3200" b="1">
                <a:latin typeface="Times New Roman" panose="02020603050405020304" charset="0"/>
                <a:cs typeface="Times New Roman" panose="02020603050405020304" charset="0"/>
              </a:rPr>
              <a:t>Security Practices in Software Development: Mitigating Risks and Ensuring Compliance</a:t>
            </a:r>
            <a:endParaRPr lang="en-US" sz="3200" b="1">
              <a:latin typeface="Times New Roman" panose="02020603050405020304" charset="0"/>
              <a:cs typeface="Times New Roman" panose="02020603050405020304" charset="0"/>
            </a:endParaRPr>
          </a:p>
        </p:txBody>
      </p:sp>
      <p:sp>
        <p:nvSpPr>
          <p:cNvPr id="4" name="Text Box 3"/>
          <p:cNvSpPr txBox="1"/>
          <p:nvPr/>
        </p:nvSpPr>
        <p:spPr>
          <a:xfrm>
            <a:off x="3389630" y="3547745"/>
            <a:ext cx="6194425" cy="2181860"/>
          </a:xfrm>
          <a:prstGeom prst="rect">
            <a:avLst/>
          </a:prstGeom>
          <a:noFill/>
        </p:spPr>
        <p:txBody>
          <a:bodyPr wrap="square" rtlCol="0">
            <a:noAutofit/>
          </a:bodyPr>
          <a:p>
            <a:pPr algn="just"/>
            <a:endParaRPr lang="en-US" sz="2800">
              <a:latin typeface="Times New Roman" panose="02020603050405020304" charset="0"/>
              <a:cs typeface="Times New Roman" panose="02020603050405020304" charset="0"/>
            </a:endParaRPr>
          </a:p>
        </p:txBody>
      </p:sp>
      <p:sp>
        <p:nvSpPr>
          <p:cNvPr id="7" name="Text Box 6"/>
          <p:cNvSpPr txBox="1"/>
          <p:nvPr/>
        </p:nvSpPr>
        <p:spPr>
          <a:xfrm>
            <a:off x="3793490" y="6388735"/>
            <a:ext cx="4876800" cy="521970"/>
          </a:xfrm>
          <a:prstGeom prst="rect">
            <a:avLst/>
          </a:prstGeom>
          <a:noFill/>
        </p:spPr>
        <p:txBody>
          <a:bodyPr wrap="square" rtlCol="0">
            <a:spAutoFit/>
          </a:bodyPr>
          <a:p>
            <a:endParaRPr lang="en-US" sz="2800">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Content Placeholder 2"/>
          <p:cNvGraphicFramePr>
            <a:graphicFrameLocks noGrp="1"/>
          </p:cNvGraphicFramePr>
          <p:nvPr/>
        </p:nvGraphicFramePr>
        <p:xfrm>
          <a:off x="5655945" y="1974215"/>
          <a:ext cx="7843520" cy="545401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Text 2"/>
          <p:cNvSpPr/>
          <p:nvPr/>
        </p:nvSpPr>
        <p:spPr>
          <a:xfrm>
            <a:off x="5239385" y="319405"/>
            <a:ext cx="10554335" cy="765175"/>
          </a:xfrm>
          <a:prstGeom prst="rect">
            <a:avLst/>
          </a:prstGeom>
          <a:noFill/>
        </p:spPr>
        <p:txBody>
          <a:bodyPr wrap="square" rtlCol="0" anchor="t"/>
          <a:p>
            <a:pPr marL="0" indent="0">
              <a:lnSpc>
                <a:spcPts val="5470"/>
              </a:lnSpc>
              <a:buNone/>
            </a:pPr>
            <a:r>
              <a:rPr lang="en-US" sz="4375" b="1" kern="0" spc="-131" dirty="0">
                <a:solidFill>
                  <a:srgbClr val="000000"/>
                </a:solidFill>
                <a:latin typeface="Inter" pitchFamily="34" charset="0"/>
                <a:ea typeface="Inter" pitchFamily="34" charset="-122"/>
                <a:cs typeface="Inter" pitchFamily="34" charset="-120"/>
              </a:rPr>
              <a:t> Privacy Requirements Under </a:t>
            </a:r>
            <a:endParaRPr lang="en-US" sz="4375" b="1" kern="0" spc="-131" dirty="0">
              <a:solidFill>
                <a:srgbClr val="000000"/>
              </a:solidFill>
              <a:latin typeface="Inter" pitchFamily="34" charset="0"/>
              <a:ea typeface="Inter" pitchFamily="34" charset="-122"/>
              <a:cs typeface="Inter" pitchFamily="34" charset="-120"/>
            </a:endParaRPr>
          </a:p>
          <a:p>
            <a:pPr marL="0" indent="0">
              <a:lnSpc>
                <a:spcPts val="5470"/>
              </a:lnSpc>
              <a:buNone/>
            </a:pPr>
            <a:r>
              <a:rPr lang="en-US" sz="4375" b="1" kern="0" spc="-131" dirty="0">
                <a:solidFill>
                  <a:srgbClr val="000000"/>
                </a:solidFill>
                <a:latin typeface="Inter" pitchFamily="34" charset="0"/>
                <a:ea typeface="Inter" pitchFamily="34" charset="-122"/>
                <a:cs typeface="Inter" pitchFamily="34" charset="-120"/>
              </a:rPr>
              <a:t>HIPAA :</a:t>
            </a:r>
            <a:endParaRPr lang="en-US" sz="4375" b="1" kern="0" spc="-131" dirty="0">
              <a:solidFill>
                <a:srgbClr val="000000"/>
              </a:solidFill>
              <a:latin typeface="Inter" pitchFamily="34" charset="0"/>
              <a:ea typeface="Inter" pitchFamily="34" charset="-122"/>
              <a:cs typeface="Inter" pitchFamily="34" charset="-120"/>
            </a:endParaRPr>
          </a:p>
          <a:p>
            <a:pPr marL="0" indent="0">
              <a:lnSpc>
                <a:spcPts val="5470"/>
              </a:lnSpc>
              <a:buNone/>
            </a:pPr>
            <a:r>
              <a:rPr lang="en-US" sz="4375" dirty="0"/>
              <a:t> </a:t>
            </a:r>
            <a:endParaRPr lang="en-US" sz="4375" dirty="0"/>
          </a:p>
          <a:p>
            <a:pPr marL="0" indent="0">
              <a:lnSpc>
                <a:spcPts val="5470"/>
              </a:lnSpc>
              <a:buNone/>
            </a:pPr>
            <a:endParaRPr lang="en-US" sz="4375" dirty="0"/>
          </a:p>
          <a:p>
            <a:pPr marL="0" indent="0">
              <a:lnSpc>
                <a:spcPts val="5470"/>
              </a:lnSpc>
              <a:buNone/>
            </a:pPr>
            <a:endParaRPr lang="en-US" sz="4375" dirty="0"/>
          </a:p>
        </p:txBody>
      </p:sp>
      <p:pic>
        <p:nvPicPr>
          <p:cNvPr id="9" name="Picture 8" descr="3"/>
          <p:cNvPicPr>
            <a:picLocks noChangeAspect="1"/>
          </p:cNvPicPr>
          <p:nvPr/>
        </p:nvPicPr>
        <p:blipFill>
          <a:blip r:embed="rId6"/>
          <a:stretch>
            <a:fillRect/>
          </a:stretch>
        </p:blipFill>
        <p:spPr>
          <a:xfrm>
            <a:off x="618490" y="1025525"/>
            <a:ext cx="4620895" cy="61779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sp>
        <p:nvSpPr>
          <p:cNvPr id="4" name="Text 2"/>
          <p:cNvSpPr/>
          <p:nvPr/>
        </p:nvSpPr>
        <p:spPr>
          <a:xfrm>
            <a:off x="2037993" y="807482"/>
            <a:ext cx="10554414" cy="1388745"/>
          </a:xfrm>
          <a:prstGeom prst="rect">
            <a:avLst/>
          </a:prstGeom>
          <a:noFill/>
        </p:spPr>
        <p:txBody>
          <a:bodyPr wrap="square" rtlCol="0" anchor="t"/>
          <a:lstStyle/>
          <a:p>
            <a:pPr marL="0" indent="0">
              <a:lnSpc>
                <a:spcPts val="5470"/>
              </a:lnSpc>
              <a:buNone/>
            </a:pPr>
            <a:r>
              <a:rPr lang="en-US" sz="4375" b="1" kern="0" spc="-131" dirty="0">
                <a:solidFill>
                  <a:srgbClr val="000000"/>
                </a:solidFill>
                <a:latin typeface="Inter" pitchFamily="34" charset="0"/>
                <a:ea typeface="Inter" pitchFamily="34" charset="-122"/>
                <a:cs typeface="Inter" pitchFamily="34" charset="-120"/>
              </a:rPr>
              <a:t>Compliance Impact on Software Development Practices</a:t>
            </a:r>
            <a:endParaRPr lang="en-US" sz="4375" dirty="0"/>
          </a:p>
        </p:txBody>
      </p:sp>
      <p:sp>
        <p:nvSpPr>
          <p:cNvPr id="5" name="Text 3"/>
          <p:cNvSpPr/>
          <p:nvPr/>
        </p:nvSpPr>
        <p:spPr>
          <a:xfrm>
            <a:off x="2037993" y="2751653"/>
            <a:ext cx="2232065" cy="694373"/>
          </a:xfrm>
          <a:prstGeom prst="rect">
            <a:avLst/>
          </a:prstGeom>
          <a:noFill/>
        </p:spPr>
        <p:txBody>
          <a:bodyPr wrap="square" rtlCol="0" anchor="t"/>
          <a:lstStyle/>
          <a:p>
            <a:pPr marL="0" indent="0">
              <a:lnSpc>
                <a:spcPts val="2735"/>
              </a:lnSpc>
              <a:buNone/>
            </a:pPr>
            <a:r>
              <a:rPr lang="en-US" sz="2185" b="1" kern="0" spc="-66" dirty="0">
                <a:solidFill>
                  <a:srgbClr val="000000"/>
                </a:solidFill>
                <a:latin typeface="Inter" pitchFamily="34" charset="0"/>
                <a:ea typeface="Inter" pitchFamily="34" charset="-122"/>
                <a:cs typeface="Inter" pitchFamily="34" charset="-120"/>
              </a:rPr>
              <a:t>Stricter Coding Standards</a:t>
            </a:r>
            <a:endParaRPr lang="en-US" sz="2185" dirty="0"/>
          </a:p>
        </p:txBody>
      </p:sp>
      <p:sp>
        <p:nvSpPr>
          <p:cNvPr id="6" name="Text 4"/>
          <p:cNvSpPr/>
          <p:nvPr/>
        </p:nvSpPr>
        <p:spPr>
          <a:xfrm>
            <a:off x="2037993" y="3668197"/>
            <a:ext cx="2232065" cy="3198614"/>
          </a:xfrm>
          <a:prstGeom prst="rect">
            <a:avLst/>
          </a:prstGeom>
          <a:noFill/>
        </p:spPr>
        <p:txBody>
          <a:bodyPr wrap="squar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Compliance requirements demand more rigorous secure coding practices, such as input validation, error handling, and encryption to protect sensitive data.</a:t>
            </a:r>
            <a:endParaRPr lang="en-US" sz="1750" dirty="0"/>
          </a:p>
        </p:txBody>
      </p:sp>
      <p:sp>
        <p:nvSpPr>
          <p:cNvPr id="7" name="Text 5"/>
          <p:cNvSpPr/>
          <p:nvPr/>
        </p:nvSpPr>
        <p:spPr>
          <a:xfrm>
            <a:off x="4819650" y="2751653"/>
            <a:ext cx="2232065" cy="347186"/>
          </a:xfrm>
          <a:prstGeom prst="rect">
            <a:avLst/>
          </a:prstGeom>
          <a:noFill/>
        </p:spPr>
        <p:txBody>
          <a:bodyPr wrap="none" rtlCol="0" anchor="t"/>
          <a:lstStyle/>
          <a:p>
            <a:pPr marL="0" indent="0">
              <a:lnSpc>
                <a:spcPts val="2735"/>
              </a:lnSpc>
              <a:buNone/>
            </a:pPr>
            <a:r>
              <a:rPr lang="en-US" sz="2185" b="1" kern="0" spc="-66" dirty="0">
                <a:solidFill>
                  <a:srgbClr val="000000"/>
                </a:solidFill>
                <a:latin typeface="Inter" pitchFamily="34" charset="0"/>
                <a:ea typeface="Inter" pitchFamily="34" charset="-122"/>
                <a:cs typeface="Inter" pitchFamily="34" charset="-120"/>
              </a:rPr>
              <a:t>Robust Testing</a:t>
            </a:r>
            <a:endParaRPr lang="en-US" sz="2185" dirty="0"/>
          </a:p>
        </p:txBody>
      </p:sp>
      <p:sp>
        <p:nvSpPr>
          <p:cNvPr id="8" name="Text 6"/>
          <p:cNvSpPr/>
          <p:nvPr/>
        </p:nvSpPr>
        <p:spPr>
          <a:xfrm>
            <a:off x="4819650" y="3321010"/>
            <a:ext cx="2232065" cy="3554016"/>
          </a:xfrm>
          <a:prstGeom prst="rect">
            <a:avLst/>
          </a:prstGeom>
          <a:noFill/>
        </p:spPr>
        <p:txBody>
          <a:bodyPr wrap="squar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Compliance mandates extensive testing for vulnerabilities and security breaches, including penetration testing, static code analysis, and dynamic application security testing.</a:t>
            </a:r>
            <a:endParaRPr lang="en-US" sz="1750" dirty="0"/>
          </a:p>
        </p:txBody>
      </p:sp>
      <p:sp>
        <p:nvSpPr>
          <p:cNvPr id="9" name="Text 7"/>
          <p:cNvSpPr/>
          <p:nvPr/>
        </p:nvSpPr>
        <p:spPr>
          <a:xfrm>
            <a:off x="7601307" y="2751653"/>
            <a:ext cx="2232065" cy="694373"/>
          </a:xfrm>
          <a:prstGeom prst="rect">
            <a:avLst/>
          </a:prstGeom>
          <a:noFill/>
        </p:spPr>
        <p:txBody>
          <a:bodyPr wrap="square" rtlCol="0" anchor="t"/>
          <a:lstStyle/>
          <a:p>
            <a:pPr marL="0" indent="0">
              <a:lnSpc>
                <a:spcPts val="2735"/>
              </a:lnSpc>
              <a:buNone/>
            </a:pPr>
            <a:r>
              <a:rPr lang="en-US" sz="2185" b="1" kern="0" spc="-66" dirty="0">
                <a:solidFill>
                  <a:srgbClr val="000000"/>
                </a:solidFill>
                <a:latin typeface="Inter" pitchFamily="34" charset="0"/>
                <a:ea typeface="Inter" pitchFamily="34" charset="-122"/>
                <a:cs typeface="Inter" pitchFamily="34" charset="-120"/>
              </a:rPr>
              <a:t>Heightened Documentation</a:t>
            </a:r>
            <a:endParaRPr lang="en-US" sz="2185" dirty="0"/>
          </a:p>
        </p:txBody>
      </p:sp>
      <p:sp>
        <p:nvSpPr>
          <p:cNvPr id="10" name="Text 8"/>
          <p:cNvSpPr/>
          <p:nvPr/>
        </p:nvSpPr>
        <p:spPr>
          <a:xfrm>
            <a:off x="7601307" y="3668197"/>
            <a:ext cx="2232065" cy="3554016"/>
          </a:xfrm>
          <a:prstGeom prst="rect">
            <a:avLst/>
          </a:prstGeom>
          <a:noFill/>
        </p:spPr>
        <p:txBody>
          <a:bodyPr wrap="squar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Detailed documentation on security measures, risk assessments, and compliance adherence is crucial to demonstrate regulatory compliance during audits.</a:t>
            </a:r>
            <a:endParaRPr lang="en-US" sz="1750" dirty="0"/>
          </a:p>
        </p:txBody>
      </p:sp>
      <p:sp>
        <p:nvSpPr>
          <p:cNvPr id="11" name="Text 9"/>
          <p:cNvSpPr/>
          <p:nvPr/>
        </p:nvSpPr>
        <p:spPr>
          <a:xfrm>
            <a:off x="10382964" y="2751653"/>
            <a:ext cx="2232065" cy="1041559"/>
          </a:xfrm>
          <a:prstGeom prst="rect">
            <a:avLst/>
          </a:prstGeom>
          <a:noFill/>
        </p:spPr>
        <p:txBody>
          <a:bodyPr wrap="square" rtlCol="0" anchor="t"/>
          <a:lstStyle/>
          <a:p>
            <a:pPr marL="0" indent="0">
              <a:lnSpc>
                <a:spcPts val="2735"/>
              </a:lnSpc>
              <a:buNone/>
            </a:pPr>
            <a:r>
              <a:rPr lang="en-US" sz="2185" b="1" kern="0" spc="-66" dirty="0">
                <a:solidFill>
                  <a:srgbClr val="000000"/>
                </a:solidFill>
                <a:latin typeface="Inter" pitchFamily="34" charset="0"/>
                <a:ea typeface="Inter" pitchFamily="34" charset="-122"/>
                <a:cs typeface="Inter" pitchFamily="34" charset="-120"/>
              </a:rPr>
              <a:t>Secure Development Lifecycle</a:t>
            </a:r>
            <a:endParaRPr lang="en-US" sz="2185" dirty="0"/>
          </a:p>
        </p:txBody>
      </p:sp>
      <p:sp>
        <p:nvSpPr>
          <p:cNvPr id="12" name="Text 10"/>
          <p:cNvSpPr/>
          <p:nvPr/>
        </p:nvSpPr>
        <p:spPr>
          <a:xfrm>
            <a:off x="10382964" y="4015383"/>
            <a:ext cx="2232065" cy="3198614"/>
          </a:xfrm>
          <a:prstGeom prst="rect">
            <a:avLst/>
          </a:prstGeom>
          <a:noFill/>
        </p:spPr>
        <p:txBody>
          <a:bodyPr wrap="squar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Compliance forces developers to integrate security considerations throughout the entire software development lifecycle, from design to deployment.</a:t>
            </a:r>
            <a:endParaRPr lang="en-US" sz="1750" dirty="0"/>
          </a:p>
        </p:txBody>
      </p:sp>
      <p:pic>
        <p:nvPicPr>
          <p:cNvPr id="13"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233295" y="1019175"/>
            <a:ext cx="9088755" cy="1322070"/>
          </a:xfrm>
          <a:prstGeom prst="rect">
            <a:avLst/>
          </a:prstGeom>
          <a:noFill/>
        </p:spPr>
        <p:txBody>
          <a:bodyPr wrap="square" rtlCol="0">
            <a:spAutoFit/>
          </a:bodyPr>
          <a:p>
            <a:pPr algn="ctr"/>
            <a:r>
              <a:rPr lang="en-US" sz="4000" b="1">
                <a:latin typeface="Times New Roman" panose="02020603050405020304" charset="0"/>
                <a:cs typeface="Times New Roman" panose="02020603050405020304" charset="0"/>
              </a:rPr>
              <a:t>Recommendations for improved security in software development</a:t>
            </a:r>
            <a:endParaRPr lang="en-US" sz="4000" b="1">
              <a:latin typeface="Times New Roman" panose="02020603050405020304" charset="0"/>
              <a:cs typeface="Times New Roman" panose="02020603050405020304" charset="0"/>
            </a:endParaRPr>
          </a:p>
        </p:txBody>
      </p:sp>
      <p:sp>
        <p:nvSpPr>
          <p:cNvPr id="4" name="Text Box 3"/>
          <p:cNvSpPr txBox="1"/>
          <p:nvPr/>
        </p:nvSpPr>
        <p:spPr>
          <a:xfrm>
            <a:off x="2233295" y="2889885"/>
            <a:ext cx="7353300" cy="3969385"/>
          </a:xfrm>
          <a:prstGeom prst="rect">
            <a:avLst/>
          </a:prstGeom>
          <a:noFill/>
        </p:spPr>
        <p:txBody>
          <a:bodyPr wrap="square" rtlCol="0">
            <a:spAutoFit/>
          </a:bodyPr>
          <a:p>
            <a:pPr marL="285750" indent="-285750">
              <a:buFont typeface="Arial" panose="020B0604020202020204" pitchFamily="34" charset="0"/>
              <a:buChar char="•"/>
            </a:pPr>
            <a:r>
              <a:rPr lang="en-US" sz="2800">
                <a:latin typeface="Times New Roman" panose="02020603050405020304" charset="0"/>
                <a:cs typeface="Times New Roman" panose="02020603050405020304" charset="0"/>
              </a:rPr>
              <a:t>Start with a secure design</a:t>
            </a:r>
            <a:endParaRPr lang="en-US" sz="28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800">
                <a:latin typeface="Times New Roman" panose="02020603050405020304" charset="0"/>
                <a:cs typeface="Times New Roman" panose="02020603050405020304" charset="0"/>
              </a:rPr>
              <a:t>follow secure coding practices</a:t>
            </a:r>
            <a:endParaRPr lang="en-US" sz="28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800">
                <a:latin typeface="Times New Roman" panose="02020603050405020304" charset="0"/>
                <a:cs typeface="Times New Roman" panose="02020603050405020304" charset="0"/>
              </a:rPr>
              <a:t>use secure libraries and frameworks</a:t>
            </a:r>
            <a:endParaRPr lang="en-US" sz="28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800">
                <a:latin typeface="Times New Roman" panose="02020603050405020304" charset="0"/>
                <a:cs typeface="Times New Roman" panose="02020603050405020304" charset="0"/>
              </a:rPr>
              <a:t>Implementation of proper authentication</a:t>
            </a:r>
            <a:endParaRPr lang="en-US" sz="28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800">
                <a:latin typeface="Times New Roman" panose="02020603050405020304" charset="0"/>
                <a:cs typeface="Times New Roman" panose="02020603050405020304" charset="0"/>
              </a:rPr>
              <a:t>Encrypt sensitive data</a:t>
            </a:r>
            <a:endParaRPr lang="en-US" sz="28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800">
                <a:latin typeface="Times New Roman" panose="02020603050405020304" charset="0"/>
                <a:cs typeface="Times New Roman" panose="02020603050405020304" charset="0"/>
              </a:rPr>
              <a:t>Regularly update and patch</a:t>
            </a:r>
            <a:endParaRPr lang="en-US" sz="28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800">
                <a:latin typeface="Times New Roman" panose="02020603050405020304" charset="0"/>
                <a:cs typeface="Times New Roman" panose="02020603050405020304" charset="0"/>
              </a:rPr>
              <a:t>Conduct security testing</a:t>
            </a:r>
            <a:endParaRPr lang="en-US" sz="28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800">
                <a:latin typeface="Times New Roman" panose="02020603050405020304" charset="0"/>
                <a:cs typeface="Times New Roman" panose="02020603050405020304" charset="0"/>
              </a:rPr>
              <a:t>Monitor security incidents</a:t>
            </a:r>
            <a:endParaRPr lang="en-US" sz="28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800">
                <a:latin typeface="Times New Roman" panose="02020603050405020304" charset="0"/>
                <a:cs typeface="Times New Roman" panose="02020603050405020304" charset="0"/>
              </a:rPr>
              <a:t>Educate developers and users</a:t>
            </a:r>
            <a:endParaRPr lang="en-US" sz="280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424815" y="0"/>
            <a:ext cx="14630400" cy="8229600"/>
          </a:xfrm>
          <a:prstGeom prst="rect">
            <a:avLst/>
          </a:prstGeom>
          <a:solidFill>
            <a:srgbClr val="F6F4F4"/>
          </a:solidFill>
        </p:spPr>
      </p:sp>
      <p:pic>
        <p:nvPicPr>
          <p:cNvPr id="4" name="Image 0" descr="preencoded.png"/>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267569" y="1065133"/>
            <a:ext cx="7559397" cy="650915"/>
          </a:xfrm>
          <a:prstGeom prst="rect">
            <a:avLst/>
          </a:prstGeom>
          <a:noFill/>
        </p:spPr>
        <p:txBody>
          <a:bodyPr wrap="none" rtlCol="0" anchor="t"/>
          <a:lstStyle/>
          <a:p>
            <a:pPr marL="0" indent="0">
              <a:lnSpc>
                <a:spcPts val="5125"/>
              </a:lnSpc>
              <a:buNone/>
            </a:pPr>
            <a:r>
              <a:rPr lang="en-US" sz="4100" b="1" kern="0" spc="-123" dirty="0">
                <a:solidFill>
                  <a:srgbClr val="000000"/>
                </a:solidFill>
                <a:latin typeface="Times New Roman" panose="02020603050405020304" charset="0"/>
                <a:ea typeface="Inter" pitchFamily="34" charset="-122"/>
                <a:cs typeface="Times New Roman" panose="02020603050405020304" charset="0"/>
              </a:rPr>
              <a:t>Conclusion and Key Takeaways</a:t>
            </a:r>
            <a:endParaRPr lang="en-US" sz="4100" b="1" kern="0" spc="-123" dirty="0">
              <a:solidFill>
                <a:srgbClr val="000000"/>
              </a:solidFill>
              <a:latin typeface="Times New Roman" panose="02020603050405020304" charset="0"/>
              <a:ea typeface="Inter" pitchFamily="34" charset="-122"/>
              <a:cs typeface="Times New Roman" panose="02020603050405020304" charset="0"/>
            </a:endParaRPr>
          </a:p>
        </p:txBody>
      </p:sp>
      <p:sp>
        <p:nvSpPr>
          <p:cNvPr id="6" name="Text 3"/>
          <p:cNvSpPr/>
          <p:nvPr/>
        </p:nvSpPr>
        <p:spPr>
          <a:xfrm>
            <a:off x="6267569" y="2028468"/>
            <a:ext cx="7581662" cy="1333500"/>
          </a:xfrm>
          <a:prstGeom prst="rect">
            <a:avLst/>
          </a:prstGeom>
          <a:noFill/>
        </p:spPr>
        <p:txBody>
          <a:bodyPr wrap="square" rtlCol="0" anchor="t"/>
          <a:lstStyle/>
          <a:p>
            <a:pPr marL="0" indent="0">
              <a:lnSpc>
                <a:spcPts val="2625"/>
              </a:lnSpc>
              <a:buNone/>
            </a:pPr>
            <a:endParaRPr lang="en-US" sz="1640" dirty="0"/>
          </a:p>
        </p:txBody>
      </p:sp>
      <p:sp>
        <p:nvSpPr>
          <p:cNvPr id="7" name="Text 4"/>
          <p:cNvSpPr/>
          <p:nvPr/>
        </p:nvSpPr>
        <p:spPr>
          <a:xfrm>
            <a:off x="6267569" y="3596283"/>
            <a:ext cx="7581662" cy="1666875"/>
          </a:xfrm>
          <a:prstGeom prst="rect">
            <a:avLst/>
          </a:prstGeom>
          <a:noFill/>
        </p:spPr>
        <p:txBody>
          <a:bodyPr wrap="square" rtlCol="0" anchor="t"/>
          <a:lstStyle/>
          <a:p>
            <a:pPr marL="0" indent="0">
              <a:lnSpc>
                <a:spcPts val="2625"/>
              </a:lnSpc>
              <a:buNone/>
            </a:pPr>
            <a:endParaRPr lang="en-US" sz="1640" dirty="0"/>
          </a:p>
        </p:txBody>
      </p:sp>
      <p:sp>
        <p:nvSpPr>
          <p:cNvPr id="8" name="Text 5"/>
          <p:cNvSpPr/>
          <p:nvPr/>
        </p:nvSpPr>
        <p:spPr>
          <a:xfrm>
            <a:off x="6267569" y="5497473"/>
            <a:ext cx="7581662" cy="1666875"/>
          </a:xfrm>
          <a:prstGeom prst="rect">
            <a:avLst/>
          </a:prstGeom>
          <a:noFill/>
        </p:spPr>
        <p:txBody>
          <a:bodyPr wrap="square" rtlCol="0" anchor="t"/>
          <a:lstStyle/>
          <a:p>
            <a:pPr marL="0" indent="0">
              <a:lnSpc>
                <a:spcPts val="2625"/>
              </a:lnSpc>
              <a:buNone/>
            </a:pPr>
            <a:endParaRPr lang="en-US" sz="1640" dirty="0"/>
          </a:p>
        </p:txBody>
      </p:sp>
      <p:pic>
        <p:nvPicPr>
          <p:cNvPr id="9"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
        <p:nvSpPr>
          <p:cNvPr id="10" name="Text Box 9"/>
          <p:cNvSpPr txBox="1"/>
          <p:nvPr/>
        </p:nvSpPr>
        <p:spPr>
          <a:xfrm>
            <a:off x="6422390" y="3091180"/>
            <a:ext cx="6959600" cy="2676525"/>
          </a:xfrm>
          <a:prstGeom prst="rect">
            <a:avLst/>
          </a:prstGeom>
          <a:noFill/>
        </p:spPr>
        <p:txBody>
          <a:bodyPr wrap="square" rtlCol="0">
            <a:spAutoFit/>
          </a:bodyPr>
          <a:p>
            <a:pPr marL="285750" indent="-285750">
              <a:buFont typeface="Arial" panose="020B0604020202020204" pitchFamily="34" charset="0"/>
              <a:buChar char="•"/>
            </a:pPr>
            <a:r>
              <a:rPr lang="en-US" sz="2800">
                <a:latin typeface="Times New Roman" panose="02020603050405020304" charset="0"/>
                <a:cs typeface="Times New Roman" panose="02020603050405020304" charset="0"/>
              </a:rPr>
              <a:t>Security practices in software development</a:t>
            </a:r>
            <a:endParaRPr lang="en-US" sz="28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800">
                <a:latin typeface="Times New Roman" panose="02020603050405020304" charset="0"/>
                <a:cs typeface="Times New Roman" panose="02020603050405020304" charset="0"/>
              </a:rPr>
              <a:t>Need of security practices in software development</a:t>
            </a:r>
            <a:endParaRPr lang="en-US" sz="28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800">
                <a:latin typeface="Times New Roman" panose="02020603050405020304" charset="0"/>
                <a:cs typeface="Times New Roman" panose="02020603050405020304" charset="0"/>
              </a:rPr>
              <a:t>It’s importance in software development</a:t>
            </a:r>
            <a:endParaRPr lang="en-US" sz="28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800">
                <a:latin typeface="Times New Roman" panose="02020603050405020304" charset="0"/>
                <a:cs typeface="Times New Roman" panose="02020603050405020304" charset="0"/>
              </a:rPr>
              <a:t>Threats and their Effects</a:t>
            </a:r>
            <a:endParaRPr lang="en-US" sz="2800">
              <a:latin typeface="Times New Roman" panose="02020603050405020304" charset="0"/>
              <a:cs typeface="Times New Roman" panose="02020603050405020304" charset="0"/>
            </a:endParaRPr>
          </a:p>
          <a:p>
            <a:endParaRPr lang="en-US" sz="2800">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2758202"/>
            <a:ext cx="7477601" cy="958215"/>
          </a:xfrm>
          <a:prstGeom prst="rect">
            <a:avLst/>
          </a:prstGeom>
          <a:noFill/>
        </p:spPr>
        <p:txBody>
          <a:bodyPr wrap="none" rtlCol="0" anchor="t"/>
          <a:lstStyle/>
          <a:p>
            <a:pPr marL="0" indent="0">
              <a:lnSpc>
                <a:spcPts val="7545"/>
              </a:lnSpc>
              <a:buNone/>
            </a:pPr>
            <a:r>
              <a:rPr lang="en-US" sz="6035" b="1" kern="0" spc="-181" dirty="0">
                <a:solidFill>
                  <a:srgbClr val="000000"/>
                </a:solidFill>
                <a:latin typeface="Inter" pitchFamily="34" charset="0"/>
                <a:ea typeface="Inter" pitchFamily="34" charset="-122"/>
                <a:cs typeface="Inter" pitchFamily="34" charset="-120"/>
              </a:rPr>
              <a:t>Thank You</a:t>
            </a:r>
            <a:endParaRPr lang="en-US" sz="6035" dirty="0"/>
          </a:p>
        </p:txBody>
      </p:sp>
      <p:sp>
        <p:nvSpPr>
          <p:cNvPr id="6" name="Text 3"/>
          <p:cNvSpPr/>
          <p:nvPr/>
        </p:nvSpPr>
        <p:spPr>
          <a:xfrm>
            <a:off x="833199" y="4049673"/>
            <a:ext cx="7477601" cy="1421606"/>
          </a:xfrm>
          <a:prstGeom prst="rect">
            <a:avLst/>
          </a:prstGeom>
          <a:noFill/>
        </p:spPr>
        <p:txBody>
          <a:bodyPr wrap="squar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Thank you for your time and attention. We hope this presentation has provided valuable insights into security best practices for software development. Please feel free to reach out if you have any further questions or would like to discuss this topic in more detail.</a:t>
            </a:r>
            <a:endParaRPr lang="en-US" sz="1750" dirty="0"/>
          </a:p>
        </p:txBody>
      </p:sp>
      <p:pic>
        <p:nvPicPr>
          <p:cNvPr id="7"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450215" y="708025"/>
            <a:ext cx="8448040" cy="1664335"/>
          </a:xfrm>
          <a:prstGeom prst="rect">
            <a:avLst/>
          </a:prstGeom>
          <a:noFill/>
        </p:spPr>
        <p:txBody>
          <a:bodyPr wrap="none" rtlCol="0" anchor="t"/>
          <a:lstStyle/>
          <a:p>
            <a:pPr marL="0" indent="0">
              <a:lnSpc>
                <a:spcPct val="100000"/>
              </a:lnSpc>
              <a:buNone/>
            </a:pPr>
            <a:r>
              <a:rPr lang="en-US" sz="4000" b="1" kern="0" spc="-181" dirty="0">
                <a:solidFill>
                  <a:srgbClr val="000000"/>
                </a:solidFill>
                <a:latin typeface="Times New Roman" panose="02020603050405020304" charset="0"/>
                <a:ea typeface="Inter" pitchFamily="34" charset="-122"/>
                <a:cs typeface="Times New Roman" panose="02020603050405020304" charset="0"/>
              </a:rPr>
              <a:t>Introduction to Security in Software </a:t>
            </a:r>
            <a:endParaRPr lang="en-US" sz="4000" b="1" kern="0" spc="-181" dirty="0">
              <a:solidFill>
                <a:srgbClr val="000000"/>
              </a:solidFill>
              <a:latin typeface="Times New Roman" panose="02020603050405020304" charset="0"/>
              <a:ea typeface="Inter" pitchFamily="34" charset="-122"/>
              <a:cs typeface="Times New Roman" panose="02020603050405020304" charset="0"/>
            </a:endParaRPr>
          </a:p>
          <a:p>
            <a:pPr marL="0" indent="457200">
              <a:lnSpc>
                <a:spcPct val="100000"/>
              </a:lnSpc>
              <a:buNone/>
            </a:pPr>
            <a:r>
              <a:rPr lang="en-US" sz="4000" b="1" kern="0" spc="-181" dirty="0">
                <a:solidFill>
                  <a:srgbClr val="000000"/>
                </a:solidFill>
                <a:latin typeface="Times New Roman" panose="02020603050405020304" charset="0"/>
                <a:ea typeface="Inter" pitchFamily="34" charset="-122"/>
                <a:cs typeface="Times New Roman" panose="02020603050405020304" charset="0"/>
              </a:rPr>
              <a:t>                     Development</a:t>
            </a:r>
            <a:endParaRPr lang="en-US" sz="4000" b="1" kern="0" spc="-181" dirty="0">
              <a:solidFill>
                <a:srgbClr val="000000"/>
              </a:solidFill>
              <a:latin typeface="Times New Roman" panose="02020603050405020304" charset="0"/>
              <a:ea typeface="Inter" pitchFamily="34" charset="-122"/>
              <a:cs typeface="Times New Roman" panose="02020603050405020304" charset="0"/>
            </a:endParaRPr>
          </a:p>
          <a:p>
            <a:pPr marL="0" indent="0">
              <a:lnSpc>
                <a:spcPts val="7545"/>
              </a:lnSpc>
              <a:buNone/>
            </a:pPr>
            <a:endParaRPr lang="en-US" sz="4000" dirty="0">
              <a:latin typeface="Times New Roman" panose="02020603050405020304" charset="0"/>
              <a:cs typeface="Times New Roman" panose="02020603050405020304" charset="0"/>
            </a:endParaRPr>
          </a:p>
        </p:txBody>
      </p:sp>
      <p:sp>
        <p:nvSpPr>
          <p:cNvPr id="7" name="Shape 4"/>
          <p:cNvSpPr/>
          <p:nvPr/>
        </p:nvSpPr>
        <p:spPr>
          <a:xfrm>
            <a:off x="833199" y="5574030"/>
            <a:ext cx="355402" cy="355402"/>
          </a:xfrm>
          <a:prstGeom prst="roundRect">
            <a:avLst>
              <a:gd name="adj" fmla="val 25726039"/>
            </a:avLst>
          </a:prstGeom>
          <a:noFill/>
          <a:ln w="7620">
            <a:solidFill>
              <a:srgbClr val="FFFFFF"/>
            </a:solidFill>
            <a:prstDash val="solid"/>
          </a:ln>
        </p:spPr>
      </p:sp>
      <p:sp>
        <p:nvSpPr>
          <p:cNvPr id="9" name="Text 5"/>
          <p:cNvSpPr/>
          <p:nvPr/>
        </p:nvSpPr>
        <p:spPr>
          <a:xfrm>
            <a:off x="1299686" y="5579507"/>
            <a:ext cx="2530793" cy="388858"/>
          </a:xfrm>
          <a:prstGeom prst="rect">
            <a:avLst/>
          </a:prstGeom>
          <a:noFill/>
        </p:spPr>
        <p:txBody>
          <a:bodyPr wrap="none" rtlCol="0" anchor="t"/>
          <a:lstStyle/>
          <a:p>
            <a:pPr marL="0" indent="0" algn="l">
              <a:lnSpc>
                <a:spcPts val="3060"/>
              </a:lnSpc>
              <a:buNone/>
            </a:pPr>
            <a:endParaRPr lang="en-US" sz="2185" dirty="0"/>
          </a:p>
        </p:txBody>
      </p:sp>
      <p:pic>
        <p:nvPicPr>
          <p:cNvPr id="10" name="Image 2"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
        <p:nvSpPr>
          <p:cNvPr id="11" name="Text Box 10"/>
          <p:cNvSpPr txBox="1"/>
          <p:nvPr/>
        </p:nvSpPr>
        <p:spPr>
          <a:xfrm>
            <a:off x="450215" y="3038475"/>
            <a:ext cx="8053070" cy="2406015"/>
          </a:xfrm>
          <a:prstGeom prst="rect">
            <a:avLst/>
          </a:prstGeom>
          <a:noFill/>
        </p:spPr>
        <p:txBody>
          <a:bodyPr wrap="square" rtlCol="0">
            <a:noAutofit/>
          </a:bodyPr>
          <a:p>
            <a:pPr marL="285750" indent="-285750">
              <a:buFont typeface="Arial" panose="020B0604020202020204" pitchFamily="34" charset="0"/>
              <a:buChar char="•"/>
            </a:pPr>
            <a:r>
              <a:rPr lang="en-US" sz="2800" b="1">
                <a:latin typeface="Times New Roman" panose="02020603050405020304" charset="0"/>
                <a:cs typeface="Times New Roman" panose="02020603050405020304" charset="0"/>
              </a:rPr>
              <a:t>To Mitigate Risks: S</a:t>
            </a:r>
            <a:r>
              <a:rPr lang="en-US" sz="2800">
                <a:latin typeface="Times New Roman" panose="02020603050405020304" charset="0"/>
                <a:cs typeface="Times New Roman" panose="02020603050405020304" charset="0"/>
              </a:rPr>
              <a:t>ecure coding practices, robust authentication, encryption, continuous testing, incident response planning, and compliance adherence</a:t>
            </a:r>
            <a:endParaRPr lang="en-US" sz="2800">
              <a:latin typeface="Times New Roman" panose="02020603050405020304" charset="0"/>
              <a:cs typeface="Times New Roman" panose="02020603050405020304" charset="0"/>
            </a:endParaRPr>
          </a:p>
          <a:p>
            <a:pPr indent="0">
              <a:buFont typeface="Arial" panose="020B0604020202020204" pitchFamily="34" charset="0"/>
              <a:buNone/>
            </a:pPr>
            <a:endParaRPr lang="en-US" sz="28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sz="2800" b="1">
                <a:latin typeface="Times New Roman" panose="02020603050405020304" charset="0"/>
                <a:cs typeface="Times New Roman" panose="02020603050405020304" charset="0"/>
              </a:rPr>
              <a:t>To Ensure Compliance: </a:t>
            </a:r>
            <a:r>
              <a:rPr lang="en-US" sz="2800">
                <a:latin typeface="Times New Roman" panose="02020603050405020304" charset="0"/>
                <a:cs typeface="Times New Roman" panose="02020603050405020304" charset="0"/>
              </a:rPr>
              <a:t>Adhering to relevant regulations, standards, and industry best practices to ensure legal and regulatory compliance.</a:t>
            </a:r>
            <a:endParaRPr lang="en-US" sz="2800">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p:cNvPicPr>
            <a:picLocks noChangeAspect="1"/>
          </p:cNvPicPr>
          <p:nvPr/>
        </p:nvPicPr>
        <p:blipFill>
          <a:blip r:embed="rId1"/>
          <a:stretch>
            <a:fillRect/>
          </a:stretch>
        </p:blipFill>
        <p:spPr>
          <a:xfrm>
            <a:off x="10980420" y="0"/>
            <a:ext cx="3657600" cy="8229600"/>
          </a:xfrm>
          <a:prstGeom prst="rect">
            <a:avLst/>
          </a:prstGeom>
        </p:spPr>
      </p:pic>
      <p:sp>
        <p:nvSpPr>
          <p:cNvPr id="5" name="Text 2"/>
          <p:cNvSpPr/>
          <p:nvPr/>
        </p:nvSpPr>
        <p:spPr>
          <a:xfrm>
            <a:off x="453390" y="789305"/>
            <a:ext cx="10304780" cy="845820"/>
          </a:xfrm>
          <a:prstGeom prst="rect">
            <a:avLst/>
          </a:prstGeom>
          <a:noFill/>
        </p:spPr>
        <p:txBody>
          <a:bodyPr wrap="square" rtlCol="0" anchor="t"/>
          <a:lstStyle/>
          <a:p>
            <a:pPr marL="0" indent="0" algn="l">
              <a:lnSpc>
                <a:spcPts val="5470"/>
              </a:lnSpc>
              <a:buNone/>
            </a:pPr>
            <a:r>
              <a:rPr lang="en-US" sz="3600" b="1" kern="0" spc="-131" dirty="0">
                <a:solidFill>
                  <a:srgbClr val="000000"/>
                </a:solidFill>
                <a:latin typeface="Times New Roman" panose="02020603050405020304" charset="0"/>
                <a:ea typeface="Inter" pitchFamily="34" charset="-122"/>
                <a:cs typeface="Times New Roman" panose="02020603050405020304" charset="0"/>
              </a:rPr>
              <a:t>The Importance of Security in Software Development:</a:t>
            </a:r>
            <a:endParaRPr lang="en-US" sz="3600" b="1" kern="0" spc="-131" dirty="0">
              <a:solidFill>
                <a:srgbClr val="000000"/>
              </a:solidFill>
              <a:latin typeface="Times New Roman" panose="02020603050405020304" charset="0"/>
              <a:ea typeface="Inter" pitchFamily="34" charset="-122"/>
              <a:cs typeface="Times New Roman" panose="02020603050405020304" charset="0"/>
            </a:endParaRPr>
          </a:p>
          <a:p>
            <a:pPr marL="0" indent="0" algn="l">
              <a:lnSpc>
                <a:spcPts val="5470"/>
              </a:lnSpc>
              <a:buNone/>
            </a:pPr>
            <a:r>
              <a:rPr lang="en-US" sz="2800" kern="0" spc="-131" dirty="0">
                <a:solidFill>
                  <a:srgbClr val="000000"/>
                </a:solidFill>
                <a:latin typeface="Times New Roman" panose="02020603050405020304" charset="0"/>
                <a:ea typeface="Inter" pitchFamily="34" charset="-122"/>
                <a:cs typeface="Times New Roman" panose="02020603050405020304" charset="0"/>
              </a:rPr>
              <a:t>1. Protecting Sensitive Data</a:t>
            </a:r>
            <a:endParaRPr lang="en-US" sz="2800" kern="0" spc="-131" dirty="0">
              <a:solidFill>
                <a:srgbClr val="000000"/>
              </a:solidFill>
              <a:latin typeface="Times New Roman" panose="02020603050405020304" charset="0"/>
              <a:ea typeface="Inter" pitchFamily="34" charset="-122"/>
              <a:cs typeface="Times New Roman" panose="02020603050405020304" charset="0"/>
            </a:endParaRPr>
          </a:p>
          <a:p>
            <a:pPr marL="0" indent="0" algn="l">
              <a:lnSpc>
                <a:spcPts val="5470"/>
              </a:lnSpc>
              <a:buNone/>
            </a:pPr>
            <a:r>
              <a:rPr lang="en-US" sz="2800" kern="0" spc="-131" dirty="0">
                <a:solidFill>
                  <a:srgbClr val="000000"/>
                </a:solidFill>
                <a:latin typeface="Times New Roman" panose="02020603050405020304" charset="0"/>
                <a:ea typeface="Inter" pitchFamily="34" charset="-122"/>
                <a:cs typeface="Times New Roman" panose="02020603050405020304" charset="0"/>
              </a:rPr>
              <a:t>2. Preventing Cyber Threats</a:t>
            </a:r>
            <a:endParaRPr lang="en-US" sz="2800" kern="0" spc="-131" dirty="0">
              <a:solidFill>
                <a:srgbClr val="000000"/>
              </a:solidFill>
              <a:latin typeface="Times New Roman" panose="02020603050405020304" charset="0"/>
              <a:ea typeface="Inter" pitchFamily="34" charset="-122"/>
              <a:cs typeface="Times New Roman" panose="02020603050405020304" charset="0"/>
            </a:endParaRPr>
          </a:p>
          <a:p>
            <a:pPr marL="0" indent="0" algn="l">
              <a:lnSpc>
                <a:spcPts val="5470"/>
              </a:lnSpc>
              <a:buNone/>
            </a:pPr>
            <a:r>
              <a:rPr lang="en-US" sz="2800" kern="0" spc="-131" dirty="0">
                <a:solidFill>
                  <a:srgbClr val="000000"/>
                </a:solidFill>
                <a:latin typeface="Times New Roman" panose="02020603050405020304" charset="0"/>
                <a:ea typeface="Inter" pitchFamily="34" charset="-122"/>
                <a:cs typeface="Times New Roman" panose="02020603050405020304" charset="0"/>
              </a:rPr>
              <a:t>3. Maintaining Trust and Reputation</a:t>
            </a:r>
            <a:endParaRPr lang="en-US" sz="2800" kern="0" spc="-131" dirty="0">
              <a:solidFill>
                <a:srgbClr val="000000"/>
              </a:solidFill>
              <a:latin typeface="Times New Roman" panose="02020603050405020304" charset="0"/>
              <a:ea typeface="Inter" pitchFamily="34" charset="-122"/>
              <a:cs typeface="Times New Roman" panose="02020603050405020304" charset="0"/>
            </a:endParaRPr>
          </a:p>
          <a:p>
            <a:pPr marL="0" indent="0" algn="l">
              <a:lnSpc>
                <a:spcPts val="5470"/>
              </a:lnSpc>
              <a:buNone/>
            </a:pPr>
            <a:r>
              <a:rPr lang="en-US" sz="2800" kern="0" spc="-131" dirty="0">
                <a:solidFill>
                  <a:srgbClr val="000000"/>
                </a:solidFill>
                <a:latin typeface="Times New Roman" panose="02020603050405020304" charset="0"/>
                <a:ea typeface="Inter" pitchFamily="34" charset="-122"/>
                <a:cs typeface="Times New Roman" panose="02020603050405020304" charset="0"/>
              </a:rPr>
              <a:t>4. Compliance with Regulations</a:t>
            </a:r>
            <a:endParaRPr lang="en-US" sz="2800" kern="0" spc="-131" dirty="0">
              <a:solidFill>
                <a:srgbClr val="000000"/>
              </a:solidFill>
              <a:latin typeface="Times New Roman" panose="02020603050405020304" charset="0"/>
              <a:ea typeface="Inter" pitchFamily="34" charset="-122"/>
              <a:cs typeface="Times New Roman" panose="02020603050405020304" charset="0"/>
            </a:endParaRPr>
          </a:p>
          <a:p>
            <a:pPr marL="0" indent="0" algn="l">
              <a:lnSpc>
                <a:spcPts val="5470"/>
              </a:lnSpc>
              <a:buNone/>
            </a:pPr>
            <a:r>
              <a:rPr lang="en-US" sz="2800" kern="0" spc="-131" dirty="0">
                <a:solidFill>
                  <a:srgbClr val="000000"/>
                </a:solidFill>
                <a:latin typeface="Times New Roman" panose="02020603050405020304" charset="0"/>
                <a:ea typeface="Inter" pitchFamily="34" charset="-122"/>
                <a:cs typeface="Times New Roman" panose="02020603050405020304" charset="0"/>
              </a:rPr>
              <a:t>5. Financial Loss Mitigation</a:t>
            </a:r>
            <a:endParaRPr lang="en-US" sz="2800" kern="0" spc="-131" dirty="0">
              <a:solidFill>
                <a:srgbClr val="000000"/>
              </a:solidFill>
              <a:latin typeface="Times New Roman" panose="02020603050405020304" charset="0"/>
              <a:ea typeface="Inter" pitchFamily="34" charset="-122"/>
              <a:cs typeface="Times New Roman" panose="02020603050405020304" charset="0"/>
            </a:endParaRPr>
          </a:p>
          <a:p>
            <a:pPr marL="0" indent="0" algn="l">
              <a:lnSpc>
                <a:spcPts val="5470"/>
              </a:lnSpc>
              <a:buNone/>
            </a:pPr>
            <a:r>
              <a:rPr lang="en-US" sz="2800" kern="0" spc="-131" dirty="0">
                <a:solidFill>
                  <a:srgbClr val="000000"/>
                </a:solidFill>
                <a:latin typeface="Times New Roman" panose="02020603050405020304" charset="0"/>
                <a:ea typeface="Inter" pitchFamily="34" charset="-122"/>
                <a:cs typeface="Times New Roman" panose="02020603050405020304" charset="0"/>
              </a:rPr>
              <a:t>6. Operational Continuity</a:t>
            </a:r>
            <a:endParaRPr lang="en-US" sz="2800" kern="0" spc="-131" dirty="0">
              <a:solidFill>
                <a:srgbClr val="000000"/>
              </a:solidFill>
              <a:latin typeface="Times New Roman" panose="02020603050405020304" charset="0"/>
              <a:ea typeface="Inter" pitchFamily="34" charset="-122"/>
              <a:cs typeface="Times New Roman" panose="02020603050405020304" charset="0"/>
            </a:endParaRPr>
          </a:p>
          <a:p>
            <a:pPr marL="0" indent="0" algn="l">
              <a:lnSpc>
                <a:spcPts val="5470"/>
              </a:lnSpc>
              <a:buNone/>
            </a:pPr>
            <a:r>
              <a:rPr lang="en-US" sz="2800" kern="0" spc="-131" dirty="0">
                <a:solidFill>
                  <a:srgbClr val="000000"/>
                </a:solidFill>
                <a:latin typeface="Times New Roman" panose="02020603050405020304" charset="0"/>
                <a:ea typeface="Inter" pitchFamily="34" charset="-122"/>
                <a:cs typeface="Times New Roman" panose="02020603050405020304" charset="0"/>
              </a:rPr>
              <a:t>7. Intellectual Property Protection</a:t>
            </a:r>
            <a:endParaRPr lang="en-US" sz="2800" kern="0" spc="-131" dirty="0">
              <a:solidFill>
                <a:srgbClr val="000000"/>
              </a:solidFill>
              <a:latin typeface="Times New Roman" panose="02020603050405020304" charset="0"/>
              <a:ea typeface="Inter" pitchFamily="34" charset="-122"/>
              <a:cs typeface="Times New Roman" panose="02020603050405020304" charset="0"/>
            </a:endParaRPr>
          </a:p>
          <a:p>
            <a:pPr marL="0" indent="0" algn="l">
              <a:lnSpc>
                <a:spcPts val="5470"/>
              </a:lnSpc>
              <a:buNone/>
            </a:pPr>
            <a:r>
              <a:rPr lang="en-US" sz="2800" kern="0" spc="-131" dirty="0">
                <a:solidFill>
                  <a:srgbClr val="000000"/>
                </a:solidFill>
                <a:latin typeface="Times New Roman" panose="02020603050405020304" charset="0"/>
                <a:ea typeface="Inter" pitchFamily="34" charset="-122"/>
                <a:cs typeface="Times New Roman" panose="02020603050405020304" charset="0"/>
              </a:rPr>
              <a:t>8. Customer Confidence</a:t>
            </a:r>
            <a:r>
              <a:rPr lang="en-US" sz="2800" b="1" kern="0" spc="-131" dirty="0">
                <a:solidFill>
                  <a:srgbClr val="000000"/>
                </a:solidFill>
                <a:latin typeface="Times New Roman" panose="02020603050405020304" charset="0"/>
                <a:ea typeface="Inter" pitchFamily="34" charset="-122"/>
                <a:cs typeface="Times New Roman" panose="02020603050405020304" charset="0"/>
              </a:rPr>
              <a:t> </a:t>
            </a:r>
            <a:endParaRPr lang="en-US" sz="2800" b="1" kern="0" spc="-131" dirty="0">
              <a:solidFill>
                <a:srgbClr val="000000"/>
              </a:solidFill>
              <a:latin typeface="Times New Roman" panose="02020603050405020304" charset="0"/>
              <a:ea typeface="Inter" pitchFamily="34" charset="-122"/>
              <a:cs typeface="Times New Roman" panose="02020603050405020304" charset="0"/>
            </a:endParaRPr>
          </a:p>
          <a:p>
            <a:pPr marL="0" indent="0" algn="ctr">
              <a:lnSpc>
                <a:spcPts val="5470"/>
              </a:lnSpc>
              <a:buNone/>
            </a:pPr>
            <a:endParaRPr lang="en-US" sz="2800" dirty="0">
              <a:latin typeface="Times New Roman" panose="02020603050405020304" charset="0"/>
              <a:cs typeface="Times New Roman" panose="02020603050405020304" charset="0"/>
            </a:endParaRPr>
          </a:p>
        </p:txBody>
      </p:sp>
      <p:pic>
        <p:nvPicPr>
          <p:cNvPr id="15"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sp>
        <p:nvSpPr>
          <p:cNvPr id="4" name="Text 2"/>
          <p:cNvSpPr/>
          <p:nvPr/>
        </p:nvSpPr>
        <p:spPr>
          <a:xfrm>
            <a:off x="1450975" y="935355"/>
            <a:ext cx="11141075" cy="1388745"/>
          </a:xfrm>
          <a:prstGeom prst="rect">
            <a:avLst/>
          </a:prstGeom>
          <a:noFill/>
        </p:spPr>
        <p:txBody>
          <a:bodyPr wrap="square" rtlCol="0" anchor="t"/>
          <a:lstStyle/>
          <a:p>
            <a:pPr marL="0" indent="0">
              <a:lnSpc>
                <a:spcPts val="5470"/>
              </a:lnSpc>
              <a:buNone/>
            </a:pPr>
            <a:r>
              <a:rPr lang="en-US" sz="3400" b="1" kern="0" spc="-131" dirty="0">
                <a:solidFill>
                  <a:srgbClr val="000000"/>
                </a:solidFill>
                <a:latin typeface="Times New Roman" panose="02020603050405020304" charset="0"/>
                <a:ea typeface="Inter" pitchFamily="34" charset="-122"/>
                <a:cs typeface="Times New Roman" panose="02020603050405020304" charset="0"/>
              </a:rPr>
              <a:t>Implications of Data Breaches and Cyber Threats:</a:t>
            </a:r>
            <a:endParaRPr lang="en-US" sz="3400" b="1" kern="0" spc="-131" dirty="0">
              <a:solidFill>
                <a:srgbClr val="000000"/>
              </a:solidFill>
              <a:latin typeface="Times New Roman" panose="02020603050405020304" charset="0"/>
              <a:ea typeface="Inter" pitchFamily="34" charset="-122"/>
              <a:cs typeface="Times New Roman" panose="02020603050405020304" charset="0"/>
            </a:endParaRPr>
          </a:p>
          <a:p>
            <a:pPr marL="0" indent="0">
              <a:lnSpc>
                <a:spcPts val="5470"/>
              </a:lnSpc>
              <a:buNone/>
            </a:pPr>
            <a:r>
              <a:rPr lang="en-US" sz="2800" kern="0" spc="-131" dirty="0">
                <a:solidFill>
                  <a:srgbClr val="000000"/>
                </a:solidFill>
                <a:latin typeface="Times New Roman" panose="02020603050405020304" charset="0"/>
                <a:ea typeface="Inter" pitchFamily="34" charset="-122"/>
                <a:cs typeface="Times New Roman" panose="02020603050405020304" charset="0"/>
              </a:rPr>
              <a:t>1. Financial Losses</a:t>
            </a:r>
            <a:endParaRPr lang="en-US" sz="2800" kern="0" spc="-131" dirty="0">
              <a:solidFill>
                <a:srgbClr val="000000"/>
              </a:solidFill>
              <a:latin typeface="Times New Roman" panose="02020603050405020304" charset="0"/>
              <a:ea typeface="Inter" pitchFamily="34" charset="-122"/>
              <a:cs typeface="Times New Roman" panose="02020603050405020304" charset="0"/>
            </a:endParaRPr>
          </a:p>
          <a:p>
            <a:pPr marL="0" indent="0">
              <a:lnSpc>
                <a:spcPts val="5470"/>
              </a:lnSpc>
              <a:buNone/>
            </a:pPr>
            <a:r>
              <a:rPr lang="en-US" sz="2800" kern="0" spc="-131" dirty="0">
                <a:solidFill>
                  <a:srgbClr val="000000"/>
                </a:solidFill>
                <a:latin typeface="Times New Roman" panose="02020603050405020304" charset="0"/>
                <a:ea typeface="Inter" pitchFamily="34" charset="-122"/>
                <a:cs typeface="Times New Roman" panose="02020603050405020304" charset="0"/>
              </a:rPr>
              <a:t>2. Compromised Personal Information</a:t>
            </a:r>
            <a:endParaRPr lang="en-US" sz="2800" kern="0" spc="-131" dirty="0">
              <a:solidFill>
                <a:srgbClr val="000000"/>
              </a:solidFill>
              <a:latin typeface="Times New Roman" panose="02020603050405020304" charset="0"/>
              <a:ea typeface="Inter" pitchFamily="34" charset="-122"/>
              <a:cs typeface="Times New Roman" panose="02020603050405020304" charset="0"/>
            </a:endParaRPr>
          </a:p>
          <a:p>
            <a:pPr marL="0" indent="0">
              <a:lnSpc>
                <a:spcPts val="5470"/>
              </a:lnSpc>
              <a:buNone/>
            </a:pPr>
            <a:r>
              <a:rPr lang="en-US" sz="2800" kern="0" spc="-131" dirty="0">
                <a:solidFill>
                  <a:srgbClr val="000000"/>
                </a:solidFill>
                <a:latin typeface="Times New Roman" panose="02020603050405020304" charset="0"/>
                <a:ea typeface="Inter" pitchFamily="34" charset="-122"/>
                <a:cs typeface="Times New Roman" panose="02020603050405020304" charset="0"/>
              </a:rPr>
              <a:t>3. Reputational Damage</a:t>
            </a:r>
            <a:endParaRPr lang="en-US" sz="2800" kern="0" spc="-131" dirty="0">
              <a:solidFill>
                <a:srgbClr val="000000"/>
              </a:solidFill>
              <a:latin typeface="Times New Roman" panose="02020603050405020304" charset="0"/>
              <a:ea typeface="Inter" pitchFamily="34" charset="-122"/>
              <a:cs typeface="Times New Roman" panose="02020603050405020304" charset="0"/>
            </a:endParaRPr>
          </a:p>
          <a:p>
            <a:pPr marL="0" indent="0">
              <a:lnSpc>
                <a:spcPts val="5470"/>
              </a:lnSpc>
              <a:buNone/>
            </a:pPr>
            <a:r>
              <a:rPr lang="en-US" sz="2800" kern="0" spc="-131" dirty="0">
                <a:solidFill>
                  <a:srgbClr val="000000"/>
                </a:solidFill>
                <a:latin typeface="Times New Roman" panose="02020603050405020304" charset="0"/>
                <a:ea typeface="Inter" pitchFamily="34" charset="-122"/>
                <a:cs typeface="Times New Roman" panose="02020603050405020304" charset="0"/>
              </a:rPr>
              <a:t>4. Legal and Regulatory Consequences</a:t>
            </a:r>
            <a:endParaRPr lang="en-US" sz="2800" kern="0" spc="-131" dirty="0">
              <a:solidFill>
                <a:srgbClr val="000000"/>
              </a:solidFill>
              <a:latin typeface="Times New Roman" panose="02020603050405020304" charset="0"/>
              <a:ea typeface="Inter" pitchFamily="34" charset="-122"/>
              <a:cs typeface="Times New Roman" panose="02020603050405020304" charset="0"/>
            </a:endParaRPr>
          </a:p>
          <a:p>
            <a:pPr marL="0" indent="0">
              <a:lnSpc>
                <a:spcPts val="5470"/>
              </a:lnSpc>
              <a:buNone/>
            </a:pPr>
            <a:r>
              <a:rPr lang="en-US" sz="2800" kern="0" spc="-131" dirty="0">
                <a:solidFill>
                  <a:srgbClr val="000000"/>
                </a:solidFill>
                <a:latin typeface="Times New Roman" panose="02020603050405020304" charset="0"/>
                <a:ea typeface="Inter" pitchFamily="34" charset="-122"/>
                <a:cs typeface="Times New Roman" panose="02020603050405020304" charset="0"/>
              </a:rPr>
              <a:t>5. Operational Disruption</a:t>
            </a:r>
            <a:endParaRPr lang="en-US" sz="2800" kern="0" spc="-131" dirty="0">
              <a:solidFill>
                <a:srgbClr val="000000"/>
              </a:solidFill>
              <a:latin typeface="Times New Roman" panose="02020603050405020304" charset="0"/>
              <a:ea typeface="Inter" pitchFamily="34" charset="-122"/>
              <a:cs typeface="Times New Roman" panose="02020603050405020304" charset="0"/>
            </a:endParaRPr>
          </a:p>
          <a:p>
            <a:pPr marL="0" indent="0">
              <a:lnSpc>
                <a:spcPts val="5470"/>
              </a:lnSpc>
              <a:buNone/>
            </a:pPr>
            <a:r>
              <a:rPr lang="en-US" sz="2800" kern="0" spc="-131" dirty="0">
                <a:solidFill>
                  <a:srgbClr val="000000"/>
                </a:solidFill>
                <a:latin typeface="Times New Roman" panose="02020603050405020304" charset="0"/>
                <a:ea typeface="Inter" pitchFamily="34" charset="-122"/>
                <a:cs typeface="Times New Roman" panose="02020603050405020304" charset="0"/>
              </a:rPr>
              <a:t>6. Intellectual Property Theft</a:t>
            </a:r>
            <a:endParaRPr lang="en-US" sz="2800" kern="0" spc="-131" dirty="0">
              <a:solidFill>
                <a:srgbClr val="000000"/>
              </a:solidFill>
              <a:latin typeface="Times New Roman" panose="02020603050405020304" charset="0"/>
              <a:ea typeface="Inter" pitchFamily="34" charset="-122"/>
              <a:cs typeface="Times New Roman" panose="02020603050405020304" charset="0"/>
            </a:endParaRPr>
          </a:p>
          <a:p>
            <a:pPr marL="0" indent="0">
              <a:lnSpc>
                <a:spcPts val="5470"/>
              </a:lnSpc>
              <a:buNone/>
            </a:pPr>
            <a:r>
              <a:rPr lang="en-US" sz="2800" kern="0" spc="-131" dirty="0">
                <a:solidFill>
                  <a:srgbClr val="000000"/>
                </a:solidFill>
                <a:latin typeface="Times New Roman" panose="02020603050405020304" charset="0"/>
                <a:ea typeface="Inter" pitchFamily="34" charset="-122"/>
                <a:cs typeface="Times New Roman" panose="02020603050405020304" charset="0"/>
              </a:rPr>
              <a:t>7. National Security Risks</a:t>
            </a:r>
            <a:endParaRPr lang="en-US" sz="2800" kern="0" spc="-131" dirty="0">
              <a:solidFill>
                <a:srgbClr val="000000"/>
              </a:solidFill>
              <a:latin typeface="Times New Roman" panose="02020603050405020304" charset="0"/>
              <a:ea typeface="Inter" pitchFamily="34" charset="-122"/>
              <a:cs typeface="Times New Roman" panose="02020603050405020304" charset="0"/>
            </a:endParaRPr>
          </a:p>
          <a:p>
            <a:pPr marL="0" indent="0">
              <a:lnSpc>
                <a:spcPts val="5470"/>
              </a:lnSpc>
              <a:buNone/>
            </a:pPr>
            <a:r>
              <a:rPr lang="en-US" sz="2800" kern="0" spc="-131" dirty="0">
                <a:solidFill>
                  <a:srgbClr val="000000"/>
                </a:solidFill>
                <a:latin typeface="Times New Roman" panose="02020603050405020304" charset="0"/>
                <a:ea typeface="Inter" pitchFamily="34" charset="-122"/>
                <a:cs typeface="Times New Roman" panose="02020603050405020304" charset="0"/>
              </a:rPr>
              <a:t>8. Loss of Trust in Digital Technologies</a:t>
            </a:r>
            <a:endParaRPr lang="en-US" sz="2800" kern="0" spc="-131" dirty="0">
              <a:solidFill>
                <a:srgbClr val="000000"/>
              </a:solidFill>
              <a:latin typeface="Times New Roman" panose="02020603050405020304" charset="0"/>
              <a:ea typeface="Inter" pitchFamily="34" charset="-122"/>
              <a:cs typeface="Times New Roman" panose="02020603050405020304" charset="0"/>
            </a:endParaRPr>
          </a:p>
        </p:txBody>
      </p:sp>
      <p:pic>
        <p:nvPicPr>
          <p:cNvPr id="17"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2232065"/>
            <a:ext cx="6309836" cy="694373"/>
          </a:xfrm>
          <a:prstGeom prst="rect">
            <a:avLst/>
          </a:prstGeom>
          <a:noFill/>
        </p:spPr>
        <p:txBody>
          <a:bodyPr wrap="none" rtlCol="0" anchor="t"/>
          <a:lstStyle/>
          <a:p>
            <a:pPr marL="0" indent="0">
              <a:lnSpc>
                <a:spcPts val="5470"/>
              </a:lnSpc>
              <a:buNone/>
            </a:pPr>
            <a:r>
              <a:rPr lang="en-US" sz="4375" b="1" kern="0" spc="-131" dirty="0">
                <a:solidFill>
                  <a:srgbClr val="000000"/>
                </a:solidFill>
                <a:latin typeface="Inter" pitchFamily="34" charset="0"/>
                <a:ea typeface="Inter" pitchFamily="34" charset="-122"/>
                <a:cs typeface="Inter" pitchFamily="34" charset="-120"/>
              </a:rPr>
              <a:t>Secure Coding Practices</a:t>
            </a:r>
            <a:endParaRPr lang="en-US" sz="4375" dirty="0"/>
          </a:p>
        </p:txBody>
      </p:sp>
      <p:sp>
        <p:nvSpPr>
          <p:cNvPr id="6" name="Text 3"/>
          <p:cNvSpPr/>
          <p:nvPr/>
        </p:nvSpPr>
        <p:spPr>
          <a:xfrm>
            <a:off x="833199" y="3259693"/>
            <a:ext cx="7477601" cy="1421606"/>
          </a:xfrm>
          <a:prstGeom prst="rect">
            <a:avLst/>
          </a:prstGeom>
          <a:noFill/>
        </p:spPr>
        <p:txBody>
          <a:bodyPr wrap="squar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Implementing secure coding practices is crucial to mitigate software vulnerabilities and protect against cyber threats. This includes techniques like input validation, secure error handling, and the use of cryptography to safeguard sensitive data.</a:t>
            </a:r>
            <a:endParaRPr lang="en-US" sz="1750" dirty="0"/>
          </a:p>
        </p:txBody>
      </p:sp>
      <p:sp>
        <p:nvSpPr>
          <p:cNvPr id="7" name="Text 4"/>
          <p:cNvSpPr/>
          <p:nvPr/>
        </p:nvSpPr>
        <p:spPr>
          <a:xfrm>
            <a:off x="833199" y="4931212"/>
            <a:ext cx="7477601"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Developers should adhere to secure coding guidelines, leverage automated security testing tools, and participate in security-focused code reviews to ensure the highest levels of application security.</a:t>
            </a:r>
            <a:endParaRPr lang="en-US" sz="1750" dirty="0"/>
          </a:p>
        </p:txBody>
      </p:sp>
      <p:pic>
        <p:nvPicPr>
          <p:cNvPr id="8"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30791"/>
          </a:xfrm>
          <a:prstGeom prst="rect">
            <a:avLst/>
          </a:prstGeom>
          <a:solidFill>
            <a:srgbClr val="FFFFFF"/>
          </a:solidFill>
        </p:spPr>
      </p:sp>
      <p:pic>
        <p:nvPicPr>
          <p:cNvPr id="4" name="Image 0" descr="preencoded.png"/>
          <p:cNvPicPr>
            <a:picLocks noChangeAspect="1"/>
          </p:cNvPicPr>
          <p:nvPr/>
        </p:nvPicPr>
        <p:blipFill>
          <a:blip r:embed="rId1"/>
          <a:stretch>
            <a:fillRect/>
          </a:stretch>
        </p:blipFill>
        <p:spPr>
          <a:xfrm>
            <a:off x="-7620" y="0"/>
            <a:ext cx="3657600" cy="8230791"/>
          </a:xfrm>
          <a:prstGeom prst="rect">
            <a:avLst/>
          </a:prstGeom>
        </p:spPr>
      </p:pic>
      <p:sp>
        <p:nvSpPr>
          <p:cNvPr id="5" name="Text 2"/>
          <p:cNvSpPr/>
          <p:nvPr/>
        </p:nvSpPr>
        <p:spPr>
          <a:xfrm>
            <a:off x="4486156" y="607576"/>
            <a:ext cx="9315688" cy="1381125"/>
          </a:xfrm>
          <a:prstGeom prst="rect">
            <a:avLst/>
          </a:prstGeom>
          <a:noFill/>
        </p:spPr>
        <p:txBody>
          <a:bodyPr wrap="square" rtlCol="0" anchor="t"/>
          <a:lstStyle/>
          <a:p>
            <a:pPr marL="0" indent="0">
              <a:lnSpc>
                <a:spcPts val="5435"/>
              </a:lnSpc>
              <a:buNone/>
            </a:pPr>
            <a:r>
              <a:rPr lang="en-US" sz="4350" b="1" kern="0" spc="-130" dirty="0">
                <a:solidFill>
                  <a:srgbClr val="000000"/>
                </a:solidFill>
                <a:latin typeface="Inter" pitchFamily="34" charset="0"/>
                <a:ea typeface="Inter" pitchFamily="34" charset="-122"/>
                <a:cs typeface="Inter" pitchFamily="34" charset="-120"/>
              </a:rPr>
              <a:t>Vulnerability Assessment Techniques</a:t>
            </a:r>
            <a:endParaRPr lang="en-US" sz="4350" dirty="0"/>
          </a:p>
        </p:txBody>
      </p:sp>
      <p:pic>
        <p:nvPicPr>
          <p:cNvPr id="6" name="Image 1" descr="preencoded.png"/>
          <p:cNvPicPr>
            <a:picLocks noChangeAspect="1"/>
          </p:cNvPicPr>
          <p:nvPr/>
        </p:nvPicPr>
        <p:blipFill>
          <a:blip r:embed="rId2"/>
          <a:stretch>
            <a:fillRect/>
          </a:stretch>
        </p:blipFill>
        <p:spPr>
          <a:xfrm>
            <a:off x="4486156" y="2320052"/>
            <a:ext cx="1104781" cy="1767721"/>
          </a:xfrm>
          <a:prstGeom prst="rect">
            <a:avLst/>
          </a:prstGeom>
        </p:spPr>
      </p:pic>
      <p:sp>
        <p:nvSpPr>
          <p:cNvPr id="7" name="Text 3"/>
          <p:cNvSpPr/>
          <p:nvPr/>
        </p:nvSpPr>
        <p:spPr>
          <a:xfrm>
            <a:off x="5922288" y="2540913"/>
            <a:ext cx="2762131" cy="345281"/>
          </a:xfrm>
          <a:prstGeom prst="rect">
            <a:avLst/>
          </a:prstGeom>
          <a:noFill/>
        </p:spPr>
        <p:txBody>
          <a:bodyPr wrap="none" rtlCol="0" anchor="t"/>
          <a:lstStyle/>
          <a:p>
            <a:pPr marL="0" indent="0" algn="l">
              <a:lnSpc>
                <a:spcPts val="2720"/>
              </a:lnSpc>
              <a:buNone/>
            </a:pPr>
            <a:r>
              <a:rPr lang="en-US" sz="2175" b="1" kern="0" spc="-65" dirty="0">
                <a:solidFill>
                  <a:srgbClr val="272525"/>
                </a:solidFill>
                <a:latin typeface="Inter" pitchFamily="34" charset="0"/>
                <a:ea typeface="Inter" pitchFamily="34" charset="-122"/>
                <a:cs typeface="Inter" pitchFamily="34" charset="-120"/>
              </a:rPr>
              <a:t>Static Code Analysis</a:t>
            </a:r>
            <a:endParaRPr lang="en-US" sz="2175" dirty="0"/>
          </a:p>
        </p:txBody>
      </p:sp>
      <p:sp>
        <p:nvSpPr>
          <p:cNvPr id="8" name="Text 4"/>
          <p:cNvSpPr/>
          <p:nvPr/>
        </p:nvSpPr>
        <p:spPr>
          <a:xfrm>
            <a:off x="5922288" y="3018711"/>
            <a:ext cx="7879556" cy="706993"/>
          </a:xfrm>
          <a:prstGeom prst="rect">
            <a:avLst/>
          </a:prstGeom>
          <a:noFill/>
        </p:spPr>
        <p:txBody>
          <a:bodyPr wrap="square" rtlCol="0" anchor="t"/>
          <a:lstStyle/>
          <a:p>
            <a:pPr marL="0" indent="0" algn="l">
              <a:lnSpc>
                <a:spcPts val="2785"/>
              </a:lnSpc>
              <a:buNone/>
            </a:pPr>
            <a:r>
              <a:rPr lang="en-US" sz="1740" kern="0" spc="-35" dirty="0">
                <a:solidFill>
                  <a:srgbClr val="272525"/>
                </a:solidFill>
                <a:latin typeface="Inter" pitchFamily="34" charset="0"/>
                <a:ea typeface="Inter" pitchFamily="34" charset="-122"/>
                <a:cs typeface="Inter" pitchFamily="34" charset="-120"/>
              </a:rPr>
              <a:t>Automated tools that scan source code to identify security vulnerabilities early in the development process.</a:t>
            </a:r>
            <a:endParaRPr lang="en-US" sz="1740" dirty="0"/>
          </a:p>
        </p:txBody>
      </p:sp>
      <p:pic>
        <p:nvPicPr>
          <p:cNvPr id="9" name="Image 2" descr="preencoded.png"/>
          <p:cNvPicPr>
            <a:picLocks noChangeAspect="1"/>
          </p:cNvPicPr>
          <p:nvPr/>
        </p:nvPicPr>
        <p:blipFill>
          <a:blip r:embed="rId3"/>
          <a:stretch>
            <a:fillRect/>
          </a:stretch>
        </p:blipFill>
        <p:spPr>
          <a:xfrm>
            <a:off x="4486156" y="4087773"/>
            <a:ext cx="1104781" cy="1767721"/>
          </a:xfrm>
          <a:prstGeom prst="rect">
            <a:avLst/>
          </a:prstGeom>
        </p:spPr>
      </p:pic>
      <p:sp>
        <p:nvSpPr>
          <p:cNvPr id="10" name="Text 5"/>
          <p:cNvSpPr/>
          <p:nvPr/>
        </p:nvSpPr>
        <p:spPr>
          <a:xfrm>
            <a:off x="5922288" y="4308634"/>
            <a:ext cx="2762131" cy="345281"/>
          </a:xfrm>
          <a:prstGeom prst="rect">
            <a:avLst/>
          </a:prstGeom>
          <a:noFill/>
        </p:spPr>
        <p:txBody>
          <a:bodyPr wrap="none" rtlCol="0" anchor="t"/>
          <a:lstStyle/>
          <a:p>
            <a:pPr marL="0" indent="0" algn="l">
              <a:lnSpc>
                <a:spcPts val="2720"/>
              </a:lnSpc>
              <a:buNone/>
            </a:pPr>
            <a:r>
              <a:rPr lang="en-US" sz="2175" b="1" kern="0" spc="-65" dirty="0">
                <a:solidFill>
                  <a:srgbClr val="272525"/>
                </a:solidFill>
                <a:latin typeface="Inter" pitchFamily="34" charset="0"/>
                <a:ea typeface="Inter" pitchFamily="34" charset="-122"/>
                <a:cs typeface="Inter" pitchFamily="34" charset="-120"/>
              </a:rPr>
              <a:t>Dynamic Testing</a:t>
            </a:r>
            <a:endParaRPr lang="en-US" sz="2175" dirty="0"/>
          </a:p>
        </p:txBody>
      </p:sp>
      <p:sp>
        <p:nvSpPr>
          <p:cNvPr id="11" name="Text 6"/>
          <p:cNvSpPr/>
          <p:nvPr/>
        </p:nvSpPr>
        <p:spPr>
          <a:xfrm>
            <a:off x="5922288" y="4786432"/>
            <a:ext cx="7879556" cy="706993"/>
          </a:xfrm>
          <a:prstGeom prst="rect">
            <a:avLst/>
          </a:prstGeom>
          <a:noFill/>
        </p:spPr>
        <p:txBody>
          <a:bodyPr wrap="square" rtlCol="0" anchor="t"/>
          <a:lstStyle/>
          <a:p>
            <a:pPr marL="0" indent="0" algn="l">
              <a:lnSpc>
                <a:spcPts val="2785"/>
              </a:lnSpc>
              <a:buNone/>
            </a:pPr>
            <a:r>
              <a:rPr lang="en-US" sz="1740" kern="0" spc="-35" dirty="0">
                <a:solidFill>
                  <a:srgbClr val="272525"/>
                </a:solidFill>
                <a:latin typeface="Inter" pitchFamily="34" charset="0"/>
                <a:ea typeface="Inter" pitchFamily="34" charset="-122"/>
                <a:cs typeface="Inter" pitchFamily="34" charset="-120"/>
              </a:rPr>
              <a:t>Simulating real-world attacks to uncover vulnerabilities in running applications and reveal exploitable weaknesses.</a:t>
            </a:r>
            <a:endParaRPr lang="en-US" sz="1740" dirty="0"/>
          </a:p>
        </p:txBody>
      </p:sp>
      <p:pic>
        <p:nvPicPr>
          <p:cNvPr id="12" name="Image 3" descr="preencoded.png"/>
          <p:cNvPicPr>
            <a:picLocks noChangeAspect="1"/>
          </p:cNvPicPr>
          <p:nvPr/>
        </p:nvPicPr>
        <p:blipFill>
          <a:blip r:embed="rId4"/>
          <a:stretch>
            <a:fillRect/>
          </a:stretch>
        </p:blipFill>
        <p:spPr>
          <a:xfrm>
            <a:off x="4486156" y="5855494"/>
            <a:ext cx="1104781" cy="1767721"/>
          </a:xfrm>
          <a:prstGeom prst="rect">
            <a:avLst/>
          </a:prstGeom>
        </p:spPr>
      </p:pic>
      <p:sp>
        <p:nvSpPr>
          <p:cNvPr id="13" name="Text 7"/>
          <p:cNvSpPr/>
          <p:nvPr/>
        </p:nvSpPr>
        <p:spPr>
          <a:xfrm>
            <a:off x="5922288" y="6076355"/>
            <a:ext cx="2762131" cy="345281"/>
          </a:xfrm>
          <a:prstGeom prst="rect">
            <a:avLst/>
          </a:prstGeom>
          <a:noFill/>
        </p:spPr>
        <p:txBody>
          <a:bodyPr wrap="none" rtlCol="0" anchor="t"/>
          <a:lstStyle/>
          <a:p>
            <a:pPr marL="0" indent="0" algn="l">
              <a:lnSpc>
                <a:spcPts val="2720"/>
              </a:lnSpc>
              <a:buNone/>
            </a:pPr>
            <a:r>
              <a:rPr lang="en-US" sz="2175" b="1" kern="0" spc="-65" dirty="0">
                <a:solidFill>
                  <a:srgbClr val="272525"/>
                </a:solidFill>
                <a:latin typeface="Inter" pitchFamily="34" charset="0"/>
                <a:ea typeface="Inter" pitchFamily="34" charset="-122"/>
                <a:cs typeface="Inter" pitchFamily="34" charset="-120"/>
              </a:rPr>
              <a:t>Penetration Testing</a:t>
            </a:r>
            <a:endParaRPr lang="en-US" sz="2175" dirty="0"/>
          </a:p>
        </p:txBody>
      </p:sp>
      <p:sp>
        <p:nvSpPr>
          <p:cNvPr id="14" name="Text 8"/>
          <p:cNvSpPr/>
          <p:nvPr/>
        </p:nvSpPr>
        <p:spPr>
          <a:xfrm>
            <a:off x="5922288" y="6554153"/>
            <a:ext cx="7879556" cy="706993"/>
          </a:xfrm>
          <a:prstGeom prst="rect">
            <a:avLst/>
          </a:prstGeom>
          <a:noFill/>
        </p:spPr>
        <p:txBody>
          <a:bodyPr wrap="square" rtlCol="0" anchor="t"/>
          <a:lstStyle/>
          <a:p>
            <a:pPr marL="0" indent="0" algn="l">
              <a:lnSpc>
                <a:spcPts val="2785"/>
              </a:lnSpc>
              <a:buNone/>
            </a:pPr>
            <a:r>
              <a:rPr lang="en-US" sz="1740" kern="0" spc="-35" dirty="0">
                <a:solidFill>
                  <a:srgbClr val="272525"/>
                </a:solidFill>
                <a:latin typeface="Inter" pitchFamily="34" charset="0"/>
                <a:ea typeface="Inter" pitchFamily="34" charset="-122"/>
                <a:cs typeface="Inter" pitchFamily="34" charset="-120"/>
              </a:rPr>
              <a:t>Ethical hacking exercises to systematically probe for and exploit security gaps in the software and infrastructure.</a:t>
            </a:r>
            <a:endParaRPr lang="en-US" sz="1740" dirty="0"/>
          </a:p>
        </p:txBody>
      </p:sp>
      <p:pic>
        <p:nvPicPr>
          <p:cNvPr id="15" name="Image 4"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sp>
        <p:nvSpPr>
          <p:cNvPr id="4" name="Text 2"/>
          <p:cNvSpPr/>
          <p:nvPr/>
        </p:nvSpPr>
        <p:spPr>
          <a:xfrm>
            <a:off x="2448044" y="564833"/>
            <a:ext cx="6427351" cy="640318"/>
          </a:xfrm>
          <a:prstGeom prst="rect">
            <a:avLst/>
          </a:prstGeom>
          <a:noFill/>
        </p:spPr>
        <p:txBody>
          <a:bodyPr wrap="none" rtlCol="0" anchor="t"/>
          <a:lstStyle/>
          <a:p>
            <a:pPr marL="0" indent="0">
              <a:lnSpc>
                <a:spcPts val="5045"/>
              </a:lnSpc>
              <a:buNone/>
            </a:pPr>
            <a:r>
              <a:rPr lang="en-US" sz="4035" b="1" kern="0" spc="-121" dirty="0">
                <a:solidFill>
                  <a:srgbClr val="000000"/>
                </a:solidFill>
                <a:latin typeface="Inter" pitchFamily="34" charset="0"/>
                <a:ea typeface="Inter" pitchFamily="34" charset="-122"/>
                <a:cs typeface="Inter" pitchFamily="34" charset="-120"/>
              </a:rPr>
              <a:t>Threat Modeling Strategies</a:t>
            </a:r>
            <a:endParaRPr lang="en-US" sz="4035" dirty="0"/>
          </a:p>
        </p:txBody>
      </p:sp>
      <p:sp>
        <p:nvSpPr>
          <p:cNvPr id="5" name="Shape 3"/>
          <p:cNvSpPr/>
          <p:nvPr/>
        </p:nvSpPr>
        <p:spPr>
          <a:xfrm>
            <a:off x="7294602" y="1614964"/>
            <a:ext cx="40958" cy="4508183"/>
          </a:xfrm>
          <a:prstGeom prst="roundRect">
            <a:avLst>
              <a:gd name="adj" fmla="val 225155"/>
            </a:avLst>
          </a:prstGeom>
          <a:solidFill>
            <a:srgbClr val="C0C1D7"/>
          </a:solidFill>
        </p:spPr>
      </p:sp>
      <p:sp>
        <p:nvSpPr>
          <p:cNvPr id="6" name="Shape 4"/>
          <p:cNvSpPr/>
          <p:nvPr/>
        </p:nvSpPr>
        <p:spPr>
          <a:xfrm>
            <a:off x="6367343" y="1985010"/>
            <a:ext cx="717233" cy="40958"/>
          </a:xfrm>
          <a:prstGeom prst="roundRect">
            <a:avLst>
              <a:gd name="adj" fmla="val 225155"/>
            </a:avLst>
          </a:prstGeom>
          <a:solidFill>
            <a:srgbClr val="C0C1D7"/>
          </a:solidFill>
        </p:spPr>
      </p:sp>
      <p:sp>
        <p:nvSpPr>
          <p:cNvPr id="7" name="Shape 5"/>
          <p:cNvSpPr/>
          <p:nvPr/>
        </p:nvSpPr>
        <p:spPr>
          <a:xfrm>
            <a:off x="7084576" y="1775103"/>
            <a:ext cx="461010" cy="461010"/>
          </a:xfrm>
          <a:prstGeom prst="roundRect">
            <a:avLst>
              <a:gd name="adj" fmla="val 20004"/>
            </a:avLst>
          </a:prstGeom>
          <a:solidFill>
            <a:srgbClr val="DADBF1"/>
          </a:solidFill>
          <a:ln w="7620">
            <a:solidFill>
              <a:srgbClr val="C0C1D7"/>
            </a:solidFill>
            <a:prstDash val="solid"/>
          </a:ln>
        </p:spPr>
      </p:sp>
      <p:sp>
        <p:nvSpPr>
          <p:cNvPr id="8" name="Text 6"/>
          <p:cNvSpPr/>
          <p:nvPr/>
        </p:nvSpPr>
        <p:spPr>
          <a:xfrm>
            <a:off x="7244477" y="1813441"/>
            <a:ext cx="141208" cy="384215"/>
          </a:xfrm>
          <a:prstGeom prst="rect">
            <a:avLst/>
          </a:prstGeom>
          <a:noFill/>
        </p:spPr>
        <p:txBody>
          <a:bodyPr wrap="none" rtlCol="0" anchor="t"/>
          <a:lstStyle/>
          <a:p>
            <a:pPr marL="0" indent="0" algn="ctr">
              <a:lnSpc>
                <a:spcPts val="3025"/>
              </a:lnSpc>
              <a:buNone/>
            </a:pPr>
            <a:r>
              <a:rPr lang="en-US" sz="2420" b="1" kern="0" spc="-73" dirty="0">
                <a:solidFill>
                  <a:srgbClr val="272525"/>
                </a:solidFill>
                <a:latin typeface="Inter" pitchFamily="34" charset="0"/>
                <a:ea typeface="Inter" pitchFamily="34" charset="-122"/>
                <a:cs typeface="Inter" pitchFamily="34" charset="-120"/>
              </a:rPr>
              <a:t>1</a:t>
            </a:r>
            <a:endParaRPr lang="en-US" sz="2420" dirty="0"/>
          </a:p>
        </p:txBody>
      </p:sp>
      <p:sp>
        <p:nvSpPr>
          <p:cNvPr id="9" name="Text 7"/>
          <p:cNvSpPr/>
          <p:nvPr/>
        </p:nvSpPr>
        <p:spPr>
          <a:xfrm>
            <a:off x="3626406" y="1819870"/>
            <a:ext cx="2561630" cy="320278"/>
          </a:xfrm>
          <a:prstGeom prst="rect">
            <a:avLst/>
          </a:prstGeom>
          <a:noFill/>
        </p:spPr>
        <p:txBody>
          <a:bodyPr wrap="none" rtlCol="0" anchor="t"/>
          <a:lstStyle/>
          <a:p>
            <a:pPr marL="0" indent="0" algn="r">
              <a:lnSpc>
                <a:spcPts val="2520"/>
              </a:lnSpc>
              <a:buNone/>
            </a:pPr>
            <a:r>
              <a:rPr lang="en-US" sz="2015" b="1" kern="0" spc="-61" dirty="0">
                <a:solidFill>
                  <a:srgbClr val="272525"/>
                </a:solidFill>
                <a:latin typeface="Inter" pitchFamily="34" charset="0"/>
                <a:ea typeface="Inter" pitchFamily="34" charset="-122"/>
                <a:cs typeface="Inter" pitchFamily="34" charset="-120"/>
              </a:rPr>
              <a:t>Identify Threats</a:t>
            </a:r>
            <a:endParaRPr lang="en-US" sz="2015" dirty="0"/>
          </a:p>
        </p:txBody>
      </p:sp>
      <p:sp>
        <p:nvSpPr>
          <p:cNvPr id="10" name="Text 8"/>
          <p:cNvSpPr/>
          <p:nvPr/>
        </p:nvSpPr>
        <p:spPr>
          <a:xfrm>
            <a:off x="2448044" y="2263021"/>
            <a:ext cx="3739991" cy="655558"/>
          </a:xfrm>
          <a:prstGeom prst="rect">
            <a:avLst/>
          </a:prstGeom>
          <a:noFill/>
        </p:spPr>
        <p:txBody>
          <a:bodyPr wrap="square" rtlCol="0" anchor="t"/>
          <a:lstStyle/>
          <a:p>
            <a:pPr marL="0" indent="0" algn="r">
              <a:lnSpc>
                <a:spcPts val="2580"/>
              </a:lnSpc>
              <a:buNone/>
            </a:pPr>
            <a:r>
              <a:rPr lang="en-US" sz="1615" kern="0" spc="-32" dirty="0">
                <a:solidFill>
                  <a:srgbClr val="272525"/>
                </a:solidFill>
                <a:latin typeface="Inter" pitchFamily="34" charset="0"/>
                <a:ea typeface="Inter" pitchFamily="34" charset="-122"/>
                <a:cs typeface="Inter" pitchFamily="34" charset="-120"/>
              </a:rPr>
              <a:t>Analyze potential attack vectors and vulnerabilities.</a:t>
            </a:r>
            <a:endParaRPr lang="en-US" sz="1615" dirty="0"/>
          </a:p>
        </p:txBody>
      </p:sp>
      <p:sp>
        <p:nvSpPr>
          <p:cNvPr id="11" name="Shape 9"/>
          <p:cNvSpPr/>
          <p:nvPr/>
        </p:nvSpPr>
        <p:spPr>
          <a:xfrm>
            <a:off x="7545586" y="3009543"/>
            <a:ext cx="717233" cy="40958"/>
          </a:xfrm>
          <a:prstGeom prst="roundRect">
            <a:avLst>
              <a:gd name="adj" fmla="val 225155"/>
            </a:avLst>
          </a:prstGeom>
          <a:solidFill>
            <a:srgbClr val="C0C1D7"/>
          </a:solidFill>
        </p:spPr>
      </p:sp>
      <p:sp>
        <p:nvSpPr>
          <p:cNvPr id="12" name="Shape 10"/>
          <p:cNvSpPr/>
          <p:nvPr/>
        </p:nvSpPr>
        <p:spPr>
          <a:xfrm>
            <a:off x="7084576" y="2799636"/>
            <a:ext cx="461010" cy="461010"/>
          </a:xfrm>
          <a:prstGeom prst="roundRect">
            <a:avLst>
              <a:gd name="adj" fmla="val 20004"/>
            </a:avLst>
          </a:prstGeom>
          <a:solidFill>
            <a:srgbClr val="DADBF1"/>
          </a:solidFill>
          <a:ln w="7620">
            <a:solidFill>
              <a:srgbClr val="C0C1D7"/>
            </a:solidFill>
            <a:prstDash val="solid"/>
          </a:ln>
        </p:spPr>
      </p:sp>
      <p:sp>
        <p:nvSpPr>
          <p:cNvPr id="13" name="Text 11"/>
          <p:cNvSpPr/>
          <p:nvPr/>
        </p:nvSpPr>
        <p:spPr>
          <a:xfrm>
            <a:off x="7222808" y="2837974"/>
            <a:ext cx="184428" cy="384215"/>
          </a:xfrm>
          <a:prstGeom prst="rect">
            <a:avLst/>
          </a:prstGeom>
          <a:noFill/>
        </p:spPr>
        <p:txBody>
          <a:bodyPr wrap="none" rtlCol="0" anchor="t"/>
          <a:lstStyle/>
          <a:p>
            <a:pPr marL="0" indent="0" algn="ctr">
              <a:lnSpc>
                <a:spcPts val="3025"/>
              </a:lnSpc>
              <a:buNone/>
            </a:pPr>
            <a:r>
              <a:rPr lang="en-US" sz="2420" b="1" kern="0" spc="-73" dirty="0">
                <a:solidFill>
                  <a:srgbClr val="272525"/>
                </a:solidFill>
                <a:latin typeface="Inter" pitchFamily="34" charset="0"/>
                <a:ea typeface="Inter" pitchFamily="34" charset="-122"/>
                <a:cs typeface="Inter" pitchFamily="34" charset="-120"/>
              </a:rPr>
              <a:t>2</a:t>
            </a:r>
            <a:endParaRPr lang="en-US" sz="2420" dirty="0"/>
          </a:p>
        </p:txBody>
      </p:sp>
      <p:sp>
        <p:nvSpPr>
          <p:cNvPr id="14" name="Text 12"/>
          <p:cNvSpPr/>
          <p:nvPr/>
        </p:nvSpPr>
        <p:spPr>
          <a:xfrm>
            <a:off x="8442127" y="2844403"/>
            <a:ext cx="2561630" cy="320278"/>
          </a:xfrm>
          <a:prstGeom prst="rect">
            <a:avLst/>
          </a:prstGeom>
          <a:noFill/>
        </p:spPr>
        <p:txBody>
          <a:bodyPr wrap="none" rtlCol="0" anchor="t"/>
          <a:lstStyle/>
          <a:p>
            <a:pPr marL="0" indent="0" algn="l">
              <a:lnSpc>
                <a:spcPts val="2520"/>
              </a:lnSpc>
              <a:buNone/>
            </a:pPr>
            <a:r>
              <a:rPr lang="en-US" sz="2015" b="1" kern="0" spc="-61" dirty="0">
                <a:solidFill>
                  <a:srgbClr val="272525"/>
                </a:solidFill>
                <a:latin typeface="Inter" pitchFamily="34" charset="0"/>
                <a:ea typeface="Inter" pitchFamily="34" charset="-122"/>
                <a:cs typeface="Inter" pitchFamily="34" charset="-120"/>
              </a:rPr>
              <a:t>Assess Risks</a:t>
            </a:r>
            <a:endParaRPr lang="en-US" sz="2015" dirty="0"/>
          </a:p>
        </p:txBody>
      </p:sp>
      <p:sp>
        <p:nvSpPr>
          <p:cNvPr id="15" name="Text 13"/>
          <p:cNvSpPr/>
          <p:nvPr/>
        </p:nvSpPr>
        <p:spPr>
          <a:xfrm>
            <a:off x="8442127" y="3287554"/>
            <a:ext cx="3740110" cy="655558"/>
          </a:xfrm>
          <a:prstGeom prst="rect">
            <a:avLst/>
          </a:prstGeom>
          <a:noFill/>
        </p:spPr>
        <p:txBody>
          <a:bodyPr wrap="square" rtlCol="0" anchor="t"/>
          <a:lstStyle/>
          <a:p>
            <a:pPr marL="0" indent="0" algn="l">
              <a:lnSpc>
                <a:spcPts val="2580"/>
              </a:lnSpc>
              <a:buNone/>
            </a:pPr>
            <a:r>
              <a:rPr lang="en-US" sz="1615" kern="0" spc="-32" dirty="0">
                <a:solidFill>
                  <a:srgbClr val="272525"/>
                </a:solidFill>
                <a:latin typeface="Inter" pitchFamily="34" charset="0"/>
                <a:ea typeface="Inter" pitchFamily="34" charset="-122"/>
                <a:cs typeface="Inter" pitchFamily="34" charset="-120"/>
              </a:rPr>
              <a:t>Evaluate the likelihood and impact of identified threats.</a:t>
            </a:r>
            <a:endParaRPr lang="en-US" sz="1615" dirty="0"/>
          </a:p>
        </p:txBody>
      </p:sp>
      <p:sp>
        <p:nvSpPr>
          <p:cNvPr id="16" name="Shape 14"/>
          <p:cNvSpPr/>
          <p:nvPr/>
        </p:nvSpPr>
        <p:spPr>
          <a:xfrm>
            <a:off x="6367343" y="3931682"/>
            <a:ext cx="717233" cy="40958"/>
          </a:xfrm>
          <a:prstGeom prst="roundRect">
            <a:avLst>
              <a:gd name="adj" fmla="val 225155"/>
            </a:avLst>
          </a:prstGeom>
          <a:solidFill>
            <a:srgbClr val="C0C1D7"/>
          </a:solidFill>
        </p:spPr>
      </p:sp>
      <p:sp>
        <p:nvSpPr>
          <p:cNvPr id="17" name="Shape 15"/>
          <p:cNvSpPr/>
          <p:nvPr/>
        </p:nvSpPr>
        <p:spPr>
          <a:xfrm>
            <a:off x="7084576" y="3721775"/>
            <a:ext cx="461010" cy="461010"/>
          </a:xfrm>
          <a:prstGeom prst="roundRect">
            <a:avLst>
              <a:gd name="adj" fmla="val 20004"/>
            </a:avLst>
          </a:prstGeom>
          <a:solidFill>
            <a:srgbClr val="DADBF1"/>
          </a:solidFill>
          <a:ln w="7620">
            <a:solidFill>
              <a:srgbClr val="C0C1D7"/>
            </a:solidFill>
            <a:prstDash val="solid"/>
          </a:ln>
        </p:spPr>
      </p:sp>
      <p:sp>
        <p:nvSpPr>
          <p:cNvPr id="18" name="Text 16"/>
          <p:cNvSpPr/>
          <p:nvPr/>
        </p:nvSpPr>
        <p:spPr>
          <a:xfrm>
            <a:off x="7218283" y="3760113"/>
            <a:ext cx="193477" cy="384215"/>
          </a:xfrm>
          <a:prstGeom prst="rect">
            <a:avLst/>
          </a:prstGeom>
          <a:noFill/>
        </p:spPr>
        <p:txBody>
          <a:bodyPr wrap="none" rtlCol="0" anchor="t"/>
          <a:lstStyle/>
          <a:p>
            <a:pPr marL="0" indent="0" algn="ctr">
              <a:lnSpc>
                <a:spcPts val="3025"/>
              </a:lnSpc>
              <a:buNone/>
            </a:pPr>
            <a:r>
              <a:rPr lang="en-US" sz="2420" b="1" kern="0" spc="-73" dirty="0">
                <a:solidFill>
                  <a:srgbClr val="272525"/>
                </a:solidFill>
                <a:latin typeface="Inter" pitchFamily="34" charset="0"/>
                <a:ea typeface="Inter" pitchFamily="34" charset="-122"/>
                <a:cs typeface="Inter" pitchFamily="34" charset="-120"/>
              </a:rPr>
              <a:t>3</a:t>
            </a:r>
            <a:endParaRPr lang="en-US" sz="2420" dirty="0"/>
          </a:p>
        </p:txBody>
      </p:sp>
      <p:sp>
        <p:nvSpPr>
          <p:cNvPr id="19" name="Text 17"/>
          <p:cNvSpPr/>
          <p:nvPr/>
        </p:nvSpPr>
        <p:spPr>
          <a:xfrm>
            <a:off x="3626406" y="3766542"/>
            <a:ext cx="2561630" cy="320278"/>
          </a:xfrm>
          <a:prstGeom prst="rect">
            <a:avLst/>
          </a:prstGeom>
          <a:noFill/>
        </p:spPr>
        <p:txBody>
          <a:bodyPr wrap="none" rtlCol="0" anchor="t"/>
          <a:lstStyle/>
          <a:p>
            <a:pPr marL="0" indent="0" algn="r">
              <a:lnSpc>
                <a:spcPts val="2520"/>
              </a:lnSpc>
              <a:buNone/>
            </a:pPr>
            <a:r>
              <a:rPr lang="en-US" sz="2015" b="1" kern="0" spc="-61" dirty="0">
                <a:solidFill>
                  <a:srgbClr val="272525"/>
                </a:solidFill>
                <a:latin typeface="Inter" pitchFamily="34" charset="0"/>
                <a:ea typeface="Inter" pitchFamily="34" charset="-122"/>
                <a:cs typeface="Inter" pitchFamily="34" charset="-120"/>
              </a:rPr>
              <a:t>Prioritize Mitigation</a:t>
            </a:r>
            <a:endParaRPr lang="en-US" sz="2015" dirty="0"/>
          </a:p>
        </p:txBody>
      </p:sp>
      <p:sp>
        <p:nvSpPr>
          <p:cNvPr id="20" name="Text 18"/>
          <p:cNvSpPr/>
          <p:nvPr/>
        </p:nvSpPr>
        <p:spPr>
          <a:xfrm>
            <a:off x="2448044" y="4209693"/>
            <a:ext cx="3739991" cy="655558"/>
          </a:xfrm>
          <a:prstGeom prst="rect">
            <a:avLst/>
          </a:prstGeom>
          <a:noFill/>
        </p:spPr>
        <p:txBody>
          <a:bodyPr wrap="square" rtlCol="0" anchor="t"/>
          <a:lstStyle/>
          <a:p>
            <a:pPr marL="0" indent="0" algn="r">
              <a:lnSpc>
                <a:spcPts val="2580"/>
              </a:lnSpc>
              <a:buNone/>
            </a:pPr>
            <a:r>
              <a:rPr lang="en-US" sz="1615" kern="0" spc="-32" dirty="0">
                <a:solidFill>
                  <a:srgbClr val="272525"/>
                </a:solidFill>
                <a:latin typeface="Inter" pitchFamily="34" charset="0"/>
                <a:ea typeface="Inter" pitchFamily="34" charset="-122"/>
                <a:cs typeface="Inter" pitchFamily="34" charset="-120"/>
              </a:rPr>
              <a:t>Focus efforts on high-risk threats with effective countermeasures.</a:t>
            </a:r>
            <a:endParaRPr lang="en-US" sz="1615" dirty="0"/>
          </a:p>
        </p:txBody>
      </p:sp>
      <p:sp>
        <p:nvSpPr>
          <p:cNvPr id="21" name="Shape 19"/>
          <p:cNvSpPr/>
          <p:nvPr/>
        </p:nvSpPr>
        <p:spPr>
          <a:xfrm>
            <a:off x="7545586" y="4853821"/>
            <a:ext cx="717233" cy="40958"/>
          </a:xfrm>
          <a:prstGeom prst="roundRect">
            <a:avLst>
              <a:gd name="adj" fmla="val 225155"/>
            </a:avLst>
          </a:prstGeom>
          <a:solidFill>
            <a:srgbClr val="C0C1D7"/>
          </a:solidFill>
        </p:spPr>
      </p:sp>
      <p:sp>
        <p:nvSpPr>
          <p:cNvPr id="22" name="Shape 20"/>
          <p:cNvSpPr/>
          <p:nvPr/>
        </p:nvSpPr>
        <p:spPr>
          <a:xfrm>
            <a:off x="7084576" y="4643914"/>
            <a:ext cx="461010" cy="461010"/>
          </a:xfrm>
          <a:prstGeom prst="roundRect">
            <a:avLst>
              <a:gd name="adj" fmla="val 20004"/>
            </a:avLst>
          </a:prstGeom>
          <a:solidFill>
            <a:srgbClr val="DADBF1"/>
          </a:solidFill>
          <a:ln w="7620">
            <a:solidFill>
              <a:srgbClr val="C0C1D7"/>
            </a:solidFill>
            <a:prstDash val="solid"/>
          </a:ln>
        </p:spPr>
      </p:sp>
      <p:sp>
        <p:nvSpPr>
          <p:cNvPr id="23" name="Text 21"/>
          <p:cNvSpPr/>
          <p:nvPr/>
        </p:nvSpPr>
        <p:spPr>
          <a:xfrm>
            <a:off x="7215426" y="4682252"/>
            <a:ext cx="199192" cy="384215"/>
          </a:xfrm>
          <a:prstGeom prst="rect">
            <a:avLst/>
          </a:prstGeom>
          <a:noFill/>
        </p:spPr>
        <p:txBody>
          <a:bodyPr wrap="none" rtlCol="0" anchor="t"/>
          <a:lstStyle/>
          <a:p>
            <a:pPr marL="0" indent="0" algn="ctr">
              <a:lnSpc>
                <a:spcPts val="3025"/>
              </a:lnSpc>
              <a:buNone/>
            </a:pPr>
            <a:r>
              <a:rPr lang="en-US" sz="2420" b="1" kern="0" spc="-73" dirty="0">
                <a:solidFill>
                  <a:srgbClr val="272525"/>
                </a:solidFill>
                <a:latin typeface="Inter" pitchFamily="34" charset="0"/>
                <a:ea typeface="Inter" pitchFamily="34" charset="-122"/>
                <a:cs typeface="Inter" pitchFamily="34" charset="-120"/>
              </a:rPr>
              <a:t>4</a:t>
            </a:r>
            <a:endParaRPr lang="en-US" sz="2420" dirty="0"/>
          </a:p>
        </p:txBody>
      </p:sp>
      <p:sp>
        <p:nvSpPr>
          <p:cNvPr id="24" name="Text 22"/>
          <p:cNvSpPr/>
          <p:nvPr/>
        </p:nvSpPr>
        <p:spPr>
          <a:xfrm>
            <a:off x="8442127" y="4688681"/>
            <a:ext cx="2561630" cy="320278"/>
          </a:xfrm>
          <a:prstGeom prst="rect">
            <a:avLst/>
          </a:prstGeom>
          <a:noFill/>
        </p:spPr>
        <p:txBody>
          <a:bodyPr wrap="none" rtlCol="0" anchor="t"/>
          <a:lstStyle/>
          <a:p>
            <a:pPr marL="0" indent="0" algn="l">
              <a:lnSpc>
                <a:spcPts val="2520"/>
              </a:lnSpc>
              <a:buNone/>
            </a:pPr>
            <a:r>
              <a:rPr lang="en-US" sz="2015" b="1" kern="0" spc="-61" dirty="0">
                <a:solidFill>
                  <a:srgbClr val="272525"/>
                </a:solidFill>
                <a:latin typeface="Inter" pitchFamily="34" charset="0"/>
                <a:ea typeface="Inter" pitchFamily="34" charset="-122"/>
                <a:cs typeface="Inter" pitchFamily="34" charset="-120"/>
              </a:rPr>
              <a:t>Implement Controls</a:t>
            </a:r>
            <a:endParaRPr lang="en-US" sz="2015" dirty="0"/>
          </a:p>
        </p:txBody>
      </p:sp>
      <p:sp>
        <p:nvSpPr>
          <p:cNvPr id="25" name="Text 23"/>
          <p:cNvSpPr/>
          <p:nvPr/>
        </p:nvSpPr>
        <p:spPr>
          <a:xfrm>
            <a:off x="8442127" y="5131832"/>
            <a:ext cx="3740110" cy="655558"/>
          </a:xfrm>
          <a:prstGeom prst="rect">
            <a:avLst/>
          </a:prstGeom>
          <a:noFill/>
        </p:spPr>
        <p:txBody>
          <a:bodyPr wrap="square" rtlCol="0" anchor="t"/>
          <a:lstStyle/>
          <a:p>
            <a:pPr marL="0" indent="0" algn="l">
              <a:lnSpc>
                <a:spcPts val="2580"/>
              </a:lnSpc>
              <a:buNone/>
            </a:pPr>
            <a:r>
              <a:rPr lang="en-US" sz="1615" kern="0" spc="-32" dirty="0">
                <a:solidFill>
                  <a:srgbClr val="272525"/>
                </a:solidFill>
                <a:latin typeface="Inter" pitchFamily="34" charset="0"/>
                <a:ea typeface="Inter" pitchFamily="34" charset="-122"/>
                <a:cs typeface="Inter" pitchFamily="34" charset="-120"/>
              </a:rPr>
              <a:t>Deploy security measures to address prioritized threats.</a:t>
            </a:r>
            <a:endParaRPr lang="en-US" sz="1615" dirty="0"/>
          </a:p>
        </p:txBody>
      </p:sp>
      <p:sp>
        <p:nvSpPr>
          <p:cNvPr id="26" name="Text 24"/>
          <p:cNvSpPr/>
          <p:nvPr/>
        </p:nvSpPr>
        <p:spPr>
          <a:xfrm>
            <a:off x="2448044" y="6353651"/>
            <a:ext cx="9734193" cy="1311116"/>
          </a:xfrm>
          <a:prstGeom prst="rect">
            <a:avLst/>
          </a:prstGeom>
          <a:noFill/>
        </p:spPr>
        <p:txBody>
          <a:bodyPr wrap="square" rtlCol="0" anchor="t"/>
          <a:lstStyle/>
          <a:p>
            <a:pPr marL="0" indent="0">
              <a:lnSpc>
                <a:spcPts val="2580"/>
              </a:lnSpc>
              <a:buNone/>
            </a:pPr>
            <a:r>
              <a:rPr lang="en-US" sz="1615" kern="0" spc="-32" dirty="0">
                <a:solidFill>
                  <a:srgbClr val="272525"/>
                </a:solidFill>
                <a:latin typeface="Inter" pitchFamily="34" charset="0"/>
                <a:ea typeface="Inter" pitchFamily="34" charset="-122"/>
                <a:cs typeface="Inter" pitchFamily="34" charset="-120"/>
              </a:rPr>
              <a:t>Effective threat modeling is a crucial step in securing software applications. By systematically identifying potential threats, assessing their risks, and implementing targeted countermeasures, development teams can proactively mitigate security vulnerabilities and strengthen the overall resilience of their systems.</a:t>
            </a:r>
            <a:endParaRPr lang="en-US" sz="1615" dirty="0"/>
          </a:p>
        </p:txBody>
      </p:sp>
      <p:pic>
        <p:nvPicPr>
          <p:cNvPr id="27"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p:spPr>
      </p:sp>
      <p:sp>
        <p:nvSpPr>
          <p:cNvPr id="4" name="Text 2"/>
          <p:cNvSpPr/>
          <p:nvPr/>
        </p:nvSpPr>
        <p:spPr>
          <a:xfrm>
            <a:off x="2037993" y="1503045"/>
            <a:ext cx="10554414" cy="1388745"/>
          </a:xfrm>
          <a:prstGeom prst="rect">
            <a:avLst/>
          </a:prstGeom>
          <a:noFill/>
        </p:spPr>
        <p:txBody>
          <a:bodyPr wrap="square" rtlCol="0" anchor="t"/>
          <a:lstStyle/>
          <a:p>
            <a:pPr marL="0" indent="0">
              <a:lnSpc>
                <a:spcPts val="5470"/>
              </a:lnSpc>
              <a:buNone/>
            </a:pPr>
            <a:r>
              <a:rPr lang="en-US" sz="4375" b="1" kern="0" spc="-131" dirty="0">
                <a:solidFill>
                  <a:srgbClr val="000000"/>
                </a:solidFill>
                <a:latin typeface="Inter" pitchFamily="34" charset="0"/>
                <a:ea typeface="Inter" pitchFamily="34" charset="-122"/>
                <a:cs typeface="Inter" pitchFamily="34" charset="-120"/>
              </a:rPr>
              <a:t>Regulatory Compliance Requirements (GDPR, HIPAA)</a:t>
            </a:r>
            <a:endParaRPr lang="en-US" sz="4375" dirty="0"/>
          </a:p>
        </p:txBody>
      </p:sp>
      <p:pic>
        <p:nvPicPr>
          <p:cNvPr id="5" name="Image 0" descr="preencoded.png"/>
          <p:cNvPicPr>
            <a:picLocks noChangeAspect="1"/>
          </p:cNvPicPr>
          <p:nvPr/>
        </p:nvPicPr>
        <p:blipFill>
          <a:blip r:embed="rId1"/>
          <a:stretch>
            <a:fillRect/>
          </a:stretch>
        </p:blipFill>
        <p:spPr>
          <a:xfrm>
            <a:off x="2037993" y="3336131"/>
            <a:ext cx="555427" cy="555427"/>
          </a:xfrm>
          <a:prstGeom prst="rect">
            <a:avLst/>
          </a:prstGeom>
        </p:spPr>
      </p:pic>
      <p:sp>
        <p:nvSpPr>
          <p:cNvPr id="6" name="Text 3"/>
          <p:cNvSpPr/>
          <p:nvPr/>
        </p:nvSpPr>
        <p:spPr>
          <a:xfrm>
            <a:off x="2037993" y="4113728"/>
            <a:ext cx="2777490" cy="347186"/>
          </a:xfrm>
          <a:prstGeom prst="rect">
            <a:avLst/>
          </a:prstGeom>
          <a:noFill/>
        </p:spPr>
        <p:txBody>
          <a:bodyPr wrap="none" rtlCol="0" anchor="t"/>
          <a:lstStyle/>
          <a:p>
            <a:pPr marL="0" indent="0" algn="l">
              <a:lnSpc>
                <a:spcPts val="2735"/>
              </a:lnSpc>
              <a:buNone/>
            </a:pPr>
            <a:r>
              <a:rPr lang="en-US" sz="2185" b="1" kern="0" spc="-66" dirty="0">
                <a:solidFill>
                  <a:srgbClr val="272525"/>
                </a:solidFill>
                <a:latin typeface="Inter" pitchFamily="34" charset="0"/>
                <a:ea typeface="Inter" pitchFamily="34" charset="-122"/>
                <a:cs typeface="Inter" pitchFamily="34" charset="-120"/>
              </a:rPr>
              <a:t>GDPR</a:t>
            </a:r>
            <a:endParaRPr lang="en-US" sz="2185" dirty="0"/>
          </a:p>
        </p:txBody>
      </p:sp>
      <p:sp>
        <p:nvSpPr>
          <p:cNvPr id="7" name="Text 4"/>
          <p:cNvSpPr/>
          <p:nvPr/>
        </p:nvSpPr>
        <p:spPr>
          <a:xfrm>
            <a:off x="2037993" y="4594146"/>
            <a:ext cx="3295888" cy="2132409"/>
          </a:xfrm>
          <a:prstGeom prst="rect">
            <a:avLst/>
          </a:prstGeom>
          <a:noFill/>
        </p:spPr>
        <p:txBody>
          <a:bodyPr wrap="square"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The General Data Protection Regulation (GDPR) sets strict standards for data privacy and security, mandating robust controls for personal data handling.</a:t>
            </a:r>
            <a:endParaRPr lang="en-US" sz="1750" dirty="0"/>
          </a:p>
        </p:txBody>
      </p:sp>
      <p:pic>
        <p:nvPicPr>
          <p:cNvPr id="8" name="Image 1" descr="preencoded.png"/>
          <p:cNvPicPr>
            <a:picLocks noChangeAspect="1"/>
          </p:cNvPicPr>
          <p:nvPr/>
        </p:nvPicPr>
        <p:blipFill>
          <a:blip r:embed="rId2"/>
          <a:stretch>
            <a:fillRect/>
          </a:stretch>
        </p:blipFill>
        <p:spPr>
          <a:xfrm>
            <a:off x="5667137" y="3336131"/>
            <a:ext cx="555427" cy="555427"/>
          </a:xfrm>
          <a:prstGeom prst="rect">
            <a:avLst/>
          </a:prstGeom>
        </p:spPr>
      </p:pic>
      <p:sp>
        <p:nvSpPr>
          <p:cNvPr id="9" name="Text 5"/>
          <p:cNvSpPr/>
          <p:nvPr/>
        </p:nvSpPr>
        <p:spPr>
          <a:xfrm>
            <a:off x="5667137" y="4113728"/>
            <a:ext cx="2777490" cy="347186"/>
          </a:xfrm>
          <a:prstGeom prst="rect">
            <a:avLst/>
          </a:prstGeom>
          <a:noFill/>
        </p:spPr>
        <p:txBody>
          <a:bodyPr wrap="none" rtlCol="0" anchor="t"/>
          <a:lstStyle/>
          <a:p>
            <a:pPr marL="0" indent="0" algn="l">
              <a:lnSpc>
                <a:spcPts val="2735"/>
              </a:lnSpc>
              <a:buNone/>
            </a:pPr>
            <a:r>
              <a:rPr lang="en-US" sz="2185" b="1" kern="0" spc="-66" dirty="0">
                <a:solidFill>
                  <a:srgbClr val="272525"/>
                </a:solidFill>
                <a:latin typeface="Inter" pitchFamily="34" charset="0"/>
                <a:ea typeface="Inter" pitchFamily="34" charset="-122"/>
                <a:cs typeface="Inter" pitchFamily="34" charset="-120"/>
              </a:rPr>
              <a:t>HIPAA</a:t>
            </a:r>
            <a:endParaRPr lang="en-US" sz="2185" dirty="0"/>
          </a:p>
        </p:txBody>
      </p:sp>
      <p:sp>
        <p:nvSpPr>
          <p:cNvPr id="10" name="Text 6"/>
          <p:cNvSpPr/>
          <p:nvPr/>
        </p:nvSpPr>
        <p:spPr>
          <a:xfrm>
            <a:off x="5667137" y="4594146"/>
            <a:ext cx="3296007" cy="2132409"/>
          </a:xfrm>
          <a:prstGeom prst="rect">
            <a:avLst/>
          </a:prstGeom>
          <a:noFill/>
        </p:spPr>
        <p:txBody>
          <a:bodyPr wrap="square"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The Health Insurance Portability and Accountability Act (HIPAA) regulates the protection of sensitive patient health information in the healthcare industry.</a:t>
            </a:r>
            <a:endParaRPr lang="en-US" sz="1750" dirty="0"/>
          </a:p>
        </p:txBody>
      </p:sp>
      <p:pic>
        <p:nvPicPr>
          <p:cNvPr id="11" name="Image 2" descr="preencoded.png"/>
          <p:cNvPicPr>
            <a:picLocks noChangeAspect="1"/>
          </p:cNvPicPr>
          <p:nvPr/>
        </p:nvPicPr>
        <p:blipFill>
          <a:blip r:embed="rId3"/>
          <a:stretch>
            <a:fillRect/>
          </a:stretch>
        </p:blipFill>
        <p:spPr>
          <a:xfrm>
            <a:off x="9296400" y="3336131"/>
            <a:ext cx="555427" cy="555427"/>
          </a:xfrm>
          <a:prstGeom prst="rect">
            <a:avLst/>
          </a:prstGeom>
        </p:spPr>
      </p:pic>
      <p:sp>
        <p:nvSpPr>
          <p:cNvPr id="12" name="Text 7"/>
          <p:cNvSpPr/>
          <p:nvPr/>
        </p:nvSpPr>
        <p:spPr>
          <a:xfrm>
            <a:off x="9296400" y="4113728"/>
            <a:ext cx="2777490" cy="347186"/>
          </a:xfrm>
          <a:prstGeom prst="rect">
            <a:avLst/>
          </a:prstGeom>
          <a:noFill/>
        </p:spPr>
        <p:txBody>
          <a:bodyPr wrap="none" rtlCol="0" anchor="t"/>
          <a:lstStyle/>
          <a:p>
            <a:pPr marL="0" indent="0" algn="l">
              <a:lnSpc>
                <a:spcPts val="2735"/>
              </a:lnSpc>
              <a:buNone/>
            </a:pPr>
            <a:r>
              <a:rPr lang="en-US" sz="2185" b="1" kern="0" spc="-66" dirty="0">
                <a:solidFill>
                  <a:srgbClr val="272525"/>
                </a:solidFill>
                <a:latin typeface="Inter" pitchFamily="34" charset="0"/>
                <a:ea typeface="Inter" pitchFamily="34" charset="-122"/>
                <a:cs typeface="Inter" pitchFamily="34" charset="-120"/>
              </a:rPr>
              <a:t>Compliance</a:t>
            </a:r>
            <a:endParaRPr lang="en-US" sz="2185" dirty="0"/>
          </a:p>
        </p:txBody>
      </p:sp>
      <p:sp>
        <p:nvSpPr>
          <p:cNvPr id="13" name="Text 8"/>
          <p:cNvSpPr/>
          <p:nvPr/>
        </p:nvSpPr>
        <p:spPr>
          <a:xfrm>
            <a:off x="9296400" y="4594146"/>
            <a:ext cx="3296007" cy="1421606"/>
          </a:xfrm>
          <a:prstGeom prst="rect">
            <a:avLst/>
          </a:prstGeom>
          <a:noFill/>
        </p:spPr>
        <p:txBody>
          <a:bodyPr wrap="square"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Adhering to these regulations is critical to avoid hefty fines and safeguard the privacy and trust of customers and patients.</a:t>
            </a:r>
            <a:endParaRPr lang="en-US" sz="1750" dirty="0"/>
          </a:p>
        </p:txBody>
      </p:sp>
      <p:pic>
        <p:nvPicPr>
          <p:cNvPr id="14" name="Image 3"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4" name="Text 2"/>
          <p:cNvSpPr/>
          <p:nvPr/>
        </p:nvSpPr>
        <p:spPr>
          <a:xfrm>
            <a:off x="668655" y="574040"/>
            <a:ext cx="10554335" cy="765175"/>
          </a:xfrm>
          <a:prstGeom prst="rect">
            <a:avLst/>
          </a:prstGeom>
          <a:noFill/>
        </p:spPr>
        <p:txBody>
          <a:bodyPr wrap="square" rtlCol="0" anchor="t"/>
          <a:lstStyle/>
          <a:p>
            <a:pPr marL="0" indent="0">
              <a:lnSpc>
                <a:spcPts val="5470"/>
              </a:lnSpc>
              <a:buNone/>
            </a:pPr>
            <a:r>
              <a:rPr lang="en-US" sz="4375" b="1" kern="0" spc="-131" dirty="0">
                <a:solidFill>
                  <a:srgbClr val="000000"/>
                </a:solidFill>
                <a:latin typeface="Inter" pitchFamily="34" charset="0"/>
                <a:ea typeface="Inter" pitchFamily="34" charset="-122"/>
                <a:cs typeface="Inter" pitchFamily="34" charset="-120"/>
              </a:rPr>
              <a:t> 7Key Points of GDPR :</a:t>
            </a:r>
            <a:endParaRPr lang="en-US" sz="4375" b="1" kern="0" spc="-131" dirty="0">
              <a:solidFill>
                <a:srgbClr val="000000"/>
              </a:solidFill>
              <a:latin typeface="Inter" pitchFamily="34" charset="0"/>
              <a:ea typeface="Inter" pitchFamily="34" charset="-122"/>
              <a:cs typeface="Inter" pitchFamily="34" charset="-120"/>
            </a:endParaRPr>
          </a:p>
          <a:p>
            <a:pPr marL="0" indent="0">
              <a:lnSpc>
                <a:spcPts val="5470"/>
              </a:lnSpc>
              <a:buNone/>
            </a:pPr>
            <a:r>
              <a:rPr lang="en-US" sz="4375" dirty="0"/>
              <a:t> </a:t>
            </a:r>
            <a:endParaRPr lang="en-US" sz="4375" dirty="0"/>
          </a:p>
          <a:p>
            <a:pPr marL="0" indent="0">
              <a:lnSpc>
                <a:spcPts val="5470"/>
              </a:lnSpc>
              <a:buNone/>
            </a:pPr>
            <a:endParaRPr lang="en-US" sz="4375" dirty="0"/>
          </a:p>
          <a:p>
            <a:pPr marL="0" indent="0">
              <a:lnSpc>
                <a:spcPts val="5470"/>
              </a:lnSpc>
              <a:buNone/>
            </a:pPr>
            <a:endParaRPr lang="en-US" sz="4375" dirty="0"/>
          </a:p>
        </p:txBody>
      </p:sp>
      <p:pic>
        <p:nvPicPr>
          <p:cNvPr id="14" name="Image 3"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graphicFrame>
        <p:nvGraphicFramePr>
          <p:cNvPr id="29" name="Content Placeholder 2"/>
          <p:cNvGraphicFramePr>
            <a:graphicFrameLocks noGrp="1"/>
          </p:cNvGraphicFramePr>
          <p:nvPr/>
        </p:nvGraphicFramePr>
        <p:xfrm>
          <a:off x="2033905" y="1808480"/>
          <a:ext cx="10562590" cy="5454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4647</Words>
  <Application>WPS Presentation</Application>
  <PresentationFormat>On-screen Show (16:9)</PresentationFormat>
  <Paragraphs>146</Paragraphs>
  <Slides>14</Slides>
  <Notes>10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14</vt:i4>
      </vt:variant>
    </vt:vector>
  </HeadingPairs>
  <TitlesOfParts>
    <vt:vector size="27" baseType="lpstr">
      <vt:lpstr>Arial</vt:lpstr>
      <vt:lpstr>SimSun</vt:lpstr>
      <vt:lpstr>Wingdings</vt:lpstr>
      <vt:lpstr>Times New Roman</vt:lpstr>
      <vt:lpstr>Inter</vt:lpstr>
      <vt:lpstr>Inter</vt:lpstr>
      <vt:lpstr>Segoe Print</vt:lpstr>
      <vt:lpstr>Inter</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Multi Links</cp:lastModifiedBy>
  <cp:revision>5</cp:revision>
  <dcterms:created xsi:type="dcterms:W3CDTF">2024-04-28T09:37:00Z</dcterms:created>
  <dcterms:modified xsi:type="dcterms:W3CDTF">2024-05-18T03:26:53Z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0823EC3E05454398AA70BB1F074B272E_12</vt:lpwstr>
  </property>
  <property fmtid="{D5CDD505-2E9C-101B-9397-08002B2CF9AE}" pid="3" name="KSOProductBuildVer">
    <vt:lpwstr>1033-12.2.0.16909</vt:lpwstr>
  </property>
</Properties>
</file>